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56" r:id="rId2"/>
    <p:sldId id="294" r:id="rId3"/>
    <p:sldId id="260" r:id="rId4"/>
    <p:sldId id="296" r:id="rId5"/>
    <p:sldId id="297" r:id="rId6"/>
    <p:sldId id="261" r:id="rId7"/>
    <p:sldId id="257" r:id="rId8"/>
    <p:sldId id="298" r:id="rId9"/>
    <p:sldId id="262" r:id="rId10"/>
    <p:sldId id="270" r:id="rId11"/>
    <p:sldId id="271" r:id="rId12"/>
    <p:sldId id="272" r:id="rId13"/>
    <p:sldId id="273" r:id="rId14"/>
    <p:sldId id="274" r:id="rId15"/>
    <p:sldId id="275" r:id="rId16"/>
    <p:sldId id="276" r:id="rId17"/>
    <p:sldId id="277" r:id="rId18"/>
    <p:sldId id="286" r:id="rId19"/>
    <p:sldId id="287" r:id="rId20"/>
    <p:sldId id="278" r:id="rId21"/>
    <p:sldId id="279" r:id="rId22"/>
    <p:sldId id="280" r:id="rId23"/>
    <p:sldId id="288" r:id="rId24"/>
    <p:sldId id="292" r:id="rId25"/>
    <p:sldId id="281" r:id="rId26"/>
    <p:sldId id="282" r:id="rId27"/>
    <p:sldId id="283" r:id="rId28"/>
    <p:sldId id="284" r:id="rId29"/>
    <p:sldId id="285" r:id="rId30"/>
    <p:sldId id="289" r:id="rId31"/>
    <p:sldId id="305" r:id="rId32"/>
    <p:sldId id="264" r:id="rId33"/>
    <p:sldId id="304" r:id="rId34"/>
    <p:sldId id="265" r:id="rId35"/>
    <p:sldId id="290" r:id="rId36"/>
    <p:sldId id="293" r:id="rId37"/>
    <p:sldId id="291" r:id="rId38"/>
    <p:sldId id="266" r:id="rId39"/>
    <p:sldId id="267" r:id="rId40"/>
    <p:sldId id="299" r:id="rId41"/>
    <p:sldId id="268" r:id="rId42"/>
    <p:sldId id="300" r:id="rId43"/>
    <p:sldId id="258" r:id="rId44"/>
    <p:sldId id="259" r:id="rId45"/>
    <p:sldId id="301" r:id="rId46"/>
    <p:sldId id="302" r:id="rId47"/>
    <p:sldId id="303" r:id="rId4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65126" autoAdjust="0"/>
  </p:normalViewPr>
  <p:slideViewPr>
    <p:cSldViewPr snapToGrid="0" snapToObjects="1">
      <p:cViewPr varScale="1">
        <p:scale>
          <a:sx n="108" d="100"/>
          <a:sy n="108" d="100"/>
        </p:scale>
        <p:origin x="-1472" y="-112"/>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interSettings" Target="printerSettings/printerSettings1.bin"/><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F00E420-5319-D940-ABA3-01A1E339EF3F}" type="datetimeFigureOut">
              <a:rPr lang="en-US" smtClean="0"/>
              <a:t>9/18/16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BCF600-2E43-5A47-9031-5976F02A1CDD}" type="slidenum">
              <a:rPr lang="en-US" smtClean="0"/>
              <a:t>‹#›</a:t>
            </a:fld>
            <a:endParaRPr lang="en-US"/>
          </a:p>
        </p:txBody>
      </p:sp>
    </p:spTree>
    <p:extLst>
      <p:ext uri="{BB962C8B-B14F-4D97-AF65-F5344CB8AC3E}">
        <p14:creationId xmlns:p14="http://schemas.microsoft.com/office/powerpoint/2010/main" val="152745608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OPM</a:t>
            </a:r>
            <a:r>
              <a:rPr lang="en-US" sz="1200" b="0" i="0" kern="1200" baseline="0" dirty="0" smtClean="0">
                <a:solidFill>
                  <a:schemeClr val="tx1"/>
                </a:solidFill>
                <a:effectLst/>
                <a:latin typeface="+mn-lt"/>
                <a:ea typeface="+mn-ea"/>
                <a:cs typeface="+mn-cs"/>
              </a:rPr>
              <a:t> hack, iCloud leak, </a:t>
            </a:r>
            <a:r>
              <a:rPr lang="en-US" sz="1200" b="0" i="0" kern="1200" baseline="0" dirty="0" err="1" smtClean="0">
                <a:solidFill>
                  <a:schemeClr val="tx1"/>
                </a:solidFill>
                <a:effectLst/>
                <a:latin typeface="+mn-lt"/>
                <a:ea typeface="+mn-ea"/>
                <a:cs typeface="+mn-cs"/>
              </a:rPr>
              <a:t>heartbleed</a:t>
            </a:r>
            <a:r>
              <a:rPr lang="en-US" sz="1200" b="0" i="0" kern="1200" baseline="0" dirty="0" smtClean="0">
                <a:solidFill>
                  <a:schemeClr val="tx1"/>
                </a:solidFill>
                <a:effectLst/>
                <a:latin typeface="+mn-lt"/>
                <a:ea typeface="+mn-ea"/>
                <a:cs typeface="+mn-cs"/>
              </a:rPr>
              <a:t> bug, Jeep remote vulnerability, weak passwords</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4566334-40D3-444A-87CD-672C33ED3DCC}" type="slidenum">
              <a:rPr lang="en-US" smtClean="0"/>
              <a:pPr/>
              <a:t>3</a:t>
            </a:fld>
            <a:endParaRPr lang="en-US"/>
          </a:p>
        </p:txBody>
      </p:sp>
    </p:spTree>
    <p:extLst>
      <p:ext uri="{BB962C8B-B14F-4D97-AF65-F5344CB8AC3E}">
        <p14:creationId xmlns:p14="http://schemas.microsoft.com/office/powerpoint/2010/main" val="1471891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39</a:t>
            </a:fld>
            <a:endParaRPr lang="en-US"/>
          </a:p>
        </p:txBody>
      </p:sp>
    </p:spTree>
    <p:extLst>
      <p:ext uri="{BB962C8B-B14F-4D97-AF65-F5344CB8AC3E}">
        <p14:creationId xmlns:p14="http://schemas.microsoft.com/office/powerpoint/2010/main" val="2758421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41</a:t>
            </a:fld>
            <a:endParaRPr lang="en-US"/>
          </a:p>
        </p:txBody>
      </p:sp>
    </p:spTree>
    <p:extLst>
      <p:ext uri="{BB962C8B-B14F-4D97-AF65-F5344CB8AC3E}">
        <p14:creationId xmlns:p14="http://schemas.microsoft.com/office/powerpoint/2010/main" val="1008278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smtClean="0"/>
              <a:t>Config</a:t>
            </a:r>
            <a:r>
              <a:rPr lang="en-US" baseline="0" dirty="0" smtClean="0"/>
              <a:t> files with passwords publicly uploaded to GitHub</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6</a:t>
            </a:fld>
            <a:endParaRPr lang="en-US"/>
          </a:p>
        </p:txBody>
      </p:sp>
    </p:spTree>
    <p:extLst>
      <p:ext uri="{BB962C8B-B14F-4D97-AF65-F5344CB8AC3E}">
        <p14:creationId xmlns:p14="http://schemas.microsoft.com/office/powerpoint/2010/main" val="2793962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06E928-85EC-E946-AB5C-BCC476895AE9}" type="slidenum">
              <a:rPr lang="en-US" smtClean="0"/>
              <a:pPr/>
              <a:t>7</a:t>
            </a:fld>
            <a:endParaRPr lang="en-US"/>
          </a:p>
        </p:txBody>
      </p:sp>
    </p:spTree>
    <p:extLst>
      <p:ext uri="{BB962C8B-B14F-4D97-AF65-F5344CB8AC3E}">
        <p14:creationId xmlns:p14="http://schemas.microsoft.com/office/powerpoint/2010/main" val="3906586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9</a:t>
            </a:fld>
            <a:endParaRPr lang="en-US"/>
          </a:p>
        </p:txBody>
      </p:sp>
    </p:spTree>
    <p:extLst>
      <p:ext uri="{BB962C8B-B14F-4D97-AF65-F5344CB8AC3E}">
        <p14:creationId xmlns:p14="http://schemas.microsoft.com/office/powerpoint/2010/main" val="1772017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Eavesdropping </a:t>
            </a:r>
            <a:endParaRPr lang="en-US" dirty="0" smtClean="0">
              <a:effectLst/>
            </a:endParaRPr>
          </a:p>
          <a:p>
            <a:pPr lvl="1"/>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Monitor email, spyware </a:t>
            </a:r>
            <a:endParaRPr lang="en-US" dirty="0" smtClean="0">
              <a:effectLst/>
            </a:endParaRPr>
          </a:p>
          <a:p>
            <a:pPr lvl="1"/>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MITM attack against web commerce, SSL supposed to prevent </a:t>
            </a:r>
            <a:endParaRPr lang="en-US" dirty="0" smtClean="0">
              <a:effectLst/>
            </a:endParaRPr>
          </a:p>
          <a:p>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Interruption </a:t>
            </a:r>
            <a:endParaRPr lang="en-US" dirty="0" smtClean="0">
              <a:effectLst/>
            </a:endParaRPr>
          </a:p>
          <a:p>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Denial of service, block traffic, consume resources </a:t>
            </a:r>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Alteration </a:t>
            </a:r>
            <a:endParaRPr lang="en-US" dirty="0" smtClean="0"/>
          </a:p>
          <a:p>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SQL injection attack that drops main customer table </a:t>
            </a:r>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Fabrication </a:t>
            </a:r>
            <a:endParaRPr lang="en-US" dirty="0" smtClean="0"/>
          </a:p>
          <a:p>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Spoof email address </a:t>
            </a:r>
            <a:endParaRPr lang="en-US" dirty="0" smtClean="0">
              <a:effectLst/>
            </a:endParaRPr>
          </a:p>
          <a:p>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Replay previously observed credential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F9BCF600-2E43-5A47-9031-5976F02A1CDD}" type="slidenum">
              <a:rPr lang="en-US" smtClean="0"/>
              <a:t>19</a:t>
            </a:fld>
            <a:endParaRPr lang="en-US"/>
          </a:p>
        </p:txBody>
      </p:sp>
    </p:spTree>
    <p:extLst>
      <p:ext uri="{BB962C8B-B14F-4D97-AF65-F5344CB8AC3E}">
        <p14:creationId xmlns:p14="http://schemas.microsoft.com/office/powerpoint/2010/main" val="1082400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Technology can</a:t>
            </a:r>
            <a:r>
              <a:rPr lang="en-US" baseline="0" dirty="0" smtClean="0"/>
              <a:t> help shift the traditional balance of power</a:t>
            </a:r>
          </a:p>
          <a:p>
            <a:endParaRPr lang="en-US" baseline="0" dirty="0" smtClean="0"/>
          </a:p>
          <a:p>
            <a:r>
              <a:rPr lang="en-US" baseline="0" dirty="0" smtClean="0"/>
              <a:t>No longer true that gov’t can break any encryption by throwing enough smart people and computers at it. Of course, adversaries can exploit bugs in the software that implements the encryption</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23</a:t>
            </a:fld>
            <a:endParaRPr lang="en-US"/>
          </a:p>
        </p:txBody>
      </p:sp>
    </p:spTree>
    <p:extLst>
      <p:ext uri="{BB962C8B-B14F-4D97-AF65-F5344CB8AC3E}">
        <p14:creationId xmlns:p14="http://schemas.microsoft.com/office/powerpoint/2010/main" val="3043163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Encryption </a:t>
            </a:r>
            <a:endParaRPr lang="en-US" dirty="0" smtClean="0">
              <a:effectLst/>
            </a:endParaRPr>
          </a:p>
          <a:p>
            <a:pPr lvl="1"/>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[draw picture] </a:t>
            </a:r>
            <a:endParaRPr lang="en-US" dirty="0" smtClean="0">
              <a:effectLst/>
            </a:endParaRPr>
          </a:p>
          <a:p>
            <a:pPr lvl="2"/>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plaintext + key --&gt; [encipher] --&gt; </a:t>
            </a:r>
            <a:r>
              <a:rPr lang="en-US" sz="1200" kern="1200" dirty="0" err="1" smtClean="0">
                <a:solidFill>
                  <a:schemeClr val="tx1"/>
                </a:solidFill>
                <a:effectLst/>
                <a:latin typeface="+mn-lt"/>
                <a:ea typeface="+mn-ea"/>
                <a:cs typeface="+mn-cs"/>
              </a:rPr>
              <a:t>ciphertext</a:t>
            </a:r>
            <a:r>
              <a:rPr lang="en-US" sz="1200" kern="1200" dirty="0" smtClean="0">
                <a:solidFill>
                  <a:schemeClr val="tx1"/>
                </a:solidFill>
                <a:effectLst/>
                <a:latin typeface="+mn-lt"/>
                <a:ea typeface="+mn-ea"/>
                <a:cs typeface="+mn-cs"/>
              </a:rPr>
              <a:t> </a:t>
            </a:r>
            <a:endParaRPr lang="en-US" dirty="0" smtClean="0">
              <a:effectLst/>
            </a:endParaRPr>
          </a:p>
          <a:p>
            <a:pPr lvl="2"/>
            <a:r>
              <a:rPr lang="en-US" sz="8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ciphertext</a:t>
            </a:r>
            <a:r>
              <a:rPr lang="en-US" sz="1200" kern="1200" dirty="0" smtClean="0">
                <a:solidFill>
                  <a:schemeClr val="tx1"/>
                </a:solidFill>
                <a:effectLst/>
                <a:latin typeface="+mn-lt"/>
                <a:ea typeface="+mn-ea"/>
                <a:cs typeface="+mn-cs"/>
              </a:rPr>
              <a:t> + key --&gt; [decipher] --&gt; plaintext </a:t>
            </a:r>
            <a:endParaRPr lang="en-US" dirty="0" smtClean="0">
              <a:effectLst/>
            </a:endParaRPr>
          </a:p>
          <a:p>
            <a:pPr lvl="1"/>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Basis of numerous security protocols </a:t>
            </a:r>
            <a:endParaRPr lang="en-US" dirty="0" smtClean="0">
              <a:effectLst/>
            </a:endParaRPr>
          </a:p>
          <a:p>
            <a:pPr lvl="1"/>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Provides data confidentiality &amp; integrity (how?) </a:t>
            </a:r>
            <a:endParaRPr lang="en-US" dirty="0" smtClean="0">
              <a:effectLst/>
            </a:endParaRPr>
          </a:p>
          <a:p>
            <a:pPr lvl="1"/>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Does it provide availability? </a:t>
            </a:r>
            <a:endParaRPr lang="en-US" dirty="0" smtClean="0">
              <a:effectLst/>
            </a:endParaRPr>
          </a:p>
          <a:p>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Software controls </a:t>
            </a:r>
            <a:endParaRPr lang="en-US" dirty="0" smtClean="0">
              <a:effectLst/>
            </a:endParaRPr>
          </a:p>
          <a:p>
            <a:pPr lvl="1"/>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Access controls in DBMS &amp; OS </a:t>
            </a:r>
            <a:endParaRPr lang="en-US" dirty="0" smtClean="0">
              <a:effectLst/>
            </a:endParaRPr>
          </a:p>
          <a:p>
            <a:pPr lvl="1"/>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Program design &amp; QA </a:t>
            </a:r>
            <a:endParaRPr lang="en-US" dirty="0" smtClean="0">
              <a:effectLst/>
            </a:endParaRPr>
          </a:p>
          <a:p>
            <a:pPr lvl="1"/>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Attack detection: virus scanners, IDS </a:t>
            </a:r>
            <a:endParaRPr lang="en-US" dirty="0" smtClean="0">
              <a:effectLst/>
            </a:endParaRPr>
          </a:p>
          <a:p>
            <a:pPr lvl="1"/>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Vulnerability patching </a:t>
            </a:r>
            <a:endParaRPr lang="en-US" dirty="0" smtClean="0">
              <a:effectLst/>
            </a:endParaRPr>
          </a:p>
          <a:p>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Hardware controls </a:t>
            </a:r>
            <a:endParaRPr lang="en-US" dirty="0" smtClean="0">
              <a:effectLst/>
            </a:endParaRPr>
          </a:p>
          <a:p>
            <a:pPr lvl="1"/>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Smart cards / multi-factor authentication </a:t>
            </a:r>
            <a:endParaRPr lang="en-US" dirty="0" smtClean="0">
              <a:effectLst/>
            </a:endParaRPr>
          </a:p>
          <a:p>
            <a:pPr lvl="1"/>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Cable locks [example: after breaking in, attackers walk out with </a:t>
            </a:r>
            <a:endParaRPr lang="en-US" dirty="0" smtClean="0">
              <a:effectLst/>
            </a:endParaRPr>
          </a:p>
          <a:p>
            <a:pPr lvl="1"/>
            <a:r>
              <a:rPr lang="en-US" sz="1200" kern="1200" dirty="0" smtClean="0">
                <a:solidFill>
                  <a:schemeClr val="tx1"/>
                </a:solidFill>
                <a:effectLst/>
                <a:latin typeface="+mn-lt"/>
                <a:ea typeface="+mn-ea"/>
                <a:cs typeface="+mn-cs"/>
              </a:rPr>
              <a:t>entire VCR recording surveillance cameras] </a:t>
            </a:r>
            <a:endParaRPr lang="en-US" dirty="0" smtClean="0">
              <a:effectLst/>
            </a:endParaRPr>
          </a:p>
          <a:p>
            <a:pPr lvl="1"/>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Attack prevention: firewalls, IPS </a:t>
            </a:r>
            <a:endParaRPr lang="en-US" dirty="0" smtClean="0">
              <a:effectLst/>
            </a:endParaRPr>
          </a:p>
          <a:p>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Physical access control </a:t>
            </a:r>
            <a:endParaRPr lang="en-US" dirty="0" smtClean="0">
              <a:effectLst/>
            </a:endParaRPr>
          </a:p>
          <a:p>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Guards </a:t>
            </a:r>
            <a:endParaRPr lang="en-US" dirty="0" smtClean="0"/>
          </a:p>
          <a:p>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Principle of weakest link: Security can be no stronger than its weakest link </a:t>
            </a:r>
            <a:endParaRPr lang="en-US" dirty="0" smtClean="0"/>
          </a:p>
          <a:p>
            <a:endParaRPr lang="en-US" dirty="0"/>
          </a:p>
        </p:txBody>
      </p:sp>
      <p:sp>
        <p:nvSpPr>
          <p:cNvPr id="4" name="Slide Number Placeholder 3"/>
          <p:cNvSpPr>
            <a:spLocks noGrp="1"/>
          </p:cNvSpPr>
          <p:nvPr>
            <p:ph type="sldNum" sz="quarter" idx="10"/>
          </p:nvPr>
        </p:nvSpPr>
        <p:spPr/>
        <p:txBody>
          <a:bodyPr/>
          <a:lstStyle/>
          <a:p>
            <a:fld id="{F9BCF600-2E43-5A47-9031-5976F02A1CDD}" type="slidenum">
              <a:rPr lang="en-US" smtClean="0"/>
              <a:t>24</a:t>
            </a:fld>
            <a:endParaRPr lang="en-US"/>
          </a:p>
        </p:txBody>
      </p:sp>
    </p:spTree>
    <p:extLst>
      <p:ext uri="{BB962C8B-B14F-4D97-AF65-F5344CB8AC3E}">
        <p14:creationId xmlns:p14="http://schemas.microsoft.com/office/powerpoint/2010/main" val="8101245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Points of vulnerability </a:t>
            </a:r>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Hardware </a:t>
            </a:r>
            <a:endParaRPr lang="en-US" dirty="0" smtClean="0"/>
          </a:p>
          <a:p>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Accidental misuse (soda, corn chips, fire)</a:t>
            </a:r>
            <a:br>
              <a:rPr lang="en-US" sz="1200" kern="1200" dirty="0" smtClean="0">
                <a:solidFill>
                  <a:schemeClr val="tx1"/>
                </a:solidFill>
                <a:effectLst/>
                <a:latin typeface="+mn-lt"/>
                <a:ea typeface="+mn-ea"/>
                <a:cs typeface="+mn-cs"/>
              </a:rPr>
            </a:br>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(story of water into laptop keyboard at conference) </a:t>
            </a:r>
            <a:endParaRPr lang="en-US" dirty="0" smtClean="0"/>
          </a:p>
          <a:p>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Deliberate misuse (fire extinguisher into system, theft) </a:t>
            </a:r>
            <a:endParaRPr lang="en-US" dirty="0" smtClean="0">
              <a:effectLst/>
            </a:endParaRPr>
          </a:p>
          <a:p>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What kind of attacks are these? </a:t>
            </a:r>
            <a:endParaRPr lang="en-US" dirty="0" smtClean="0">
              <a:effectLst/>
            </a:endParaRPr>
          </a:p>
          <a:p>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Note that theft may lead to data loss, so confidentiality attack </a:t>
            </a:r>
            <a:endParaRPr lang="en-US" dirty="0" smtClean="0"/>
          </a:p>
          <a:p>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Software </a:t>
            </a:r>
            <a:endParaRPr lang="en-US" dirty="0" smtClean="0">
              <a:effectLst/>
            </a:endParaRPr>
          </a:p>
          <a:p>
            <a:pPr lvl="1"/>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Bugs in network server programs </a:t>
            </a:r>
            <a:endParaRPr lang="en-US" dirty="0" smtClean="0">
              <a:effectLst/>
            </a:endParaRPr>
          </a:p>
          <a:p>
            <a:pPr lvl="1"/>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Modification (remove license checks) </a:t>
            </a:r>
            <a:endParaRPr lang="en-US" dirty="0" smtClean="0">
              <a:effectLst/>
            </a:endParaRPr>
          </a:p>
          <a:p>
            <a:pPr lvl="1"/>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Backdoors, </a:t>
            </a:r>
            <a:r>
              <a:rPr lang="en-US" sz="1200" kern="1200" dirty="0" err="1" smtClean="0">
                <a:solidFill>
                  <a:schemeClr val="tx1"/>
                </a:solidFill>
                <a:effectLst/>
                <a:latin typeface="+mn-lt"/>
                <a:ea typeface="+mn-ea"/>
                <a:cs typeface="+mn-cs"/>
              </a:rPr>
              <a:t>trojans</a:t>
            </a:r>
            <a:r>
              <a:rPr lang="en-US" sz="1200" kern="1200" dirty="0" smtClean="0">
                <a:solidFill>
                  <a:schemeClr val="tx1"/>
                </a:solidFill>
                <a:effectLst/>
                <a:latin typeface="+mn-lt"/>
                <a:ea typeface="+mn-ea"/>
                <a:cs typeface="+mn-cs"/>
              </a:rPr>
              <a:t>, worms, viruses, spyware, rootkits </a:t>
            </a:r>
            <a:endParaRPr lang="en-US" dirty="0" smtClean="0">
              <a:effectLst/>
            </a:endParaRPr>
          </a:p>
          <a:p>
            <a:pPr lvl="1"/>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Intentional errors inserted by malicious programmers (Linux kernel </a:t>
            </a:r>
            <a:endParaRPr lang="en-US" dirty="0" smtClean="0">
              <a:effectLst/>
            </a:endParaRPr>
          </a:p>
          <a:p>
            <a:pPr lvl="1"/>
            <a:r>
              <a:rPr lang="en-US" sz="1200" kern="1200" dirty="0" smtClean="0">
                <a:solidFill>
                  <a:schemeClr val="tx1"/>
                </a:solidFill>
                <a:effectLst/>
                <a:latin typeface="+mn-lt"/>
                <a:ea typeface="+mn-ea"/>
                <a:cs typeface="+mn-cs"/>
              </a:rPr>
              <a:t>code example) </a:t>
            </a:r>
            <a:endParaRPr lang="en-US" dirty="0" smtClean="0">
              <a:effectLst/>
            </a:endParaRPr>
          </a:p>
          <a:p>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Data </a:t>
            </a:r>
            <a:endParaRPr lang="en-US" dirty="0" smtClean="0">
              <a:effectLst/>
            </a:endParaRPr>
          </a:p>
          <a:p>
            <a:pPr lvl="1"/>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Confidentiality &amp; integrity primary concerns </a:t>
            </a:r>
            <a:endParaRPr lang="en-US" dirty="0" smtClean="0">
              <a:effectLst/>
            </a:endParaRPr>
          </a:p>
          <a:p>
            <a:pPr lvl="1"/>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2007, the UK government lost 37 million items of personal data </a:t>
            </a:r>
            <a:endParaRPr lang="en-US" dirty="0" smtClean="0">
              <a:effectLst/>
            </a:endParaRPr>
          </a:p>
          <a:p>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Networks </a:t>
            </a:r>
            <a:endParaRPr lang="en-US" dirty="0" smtClean="0">
              <a:effectLst/>
            </a:endParaRPr>
          </a:p>
          <a:p>
            <a:pPr lvl="1"/>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Allows outside world to access your systems </a:t>
            </a:r>
            <a:endParaRPr lang="en-US" dirty="0" smtClean="0">
              <a:effectLst/>
            </a:endParaRPr>
          </a:p>
          <a:p>
            <a:pPr lvl="1"/>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Wireless networks for laptops often allow insiders to bypass firewalls </a:t>
            </a:r>
            <a:endParaRPr lang="en-US" dirty="0" smtClean="0">
              <a:effectLst/>
            </a:endParaRPr>
          </a:p>
          <a:p>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People </a:t>
            </a:r>
            <a:endParaRPr lang="en-US" dirty="0" smtClean="0">
              <a:effectLst/>
            </a:endParaRPr>
          </a:p>
          <a:p>
            <a:pPr lvl="1"/>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Social </a:t>
            </a:r>
            <a:r>
              <a:rPr lang="en-US" sz="1200" kern="1200" dirty="0" err="1" smtClean="0">
                <a:solidFill>
                  <a:schemeClr val="tx1"/>
                </a:solidFill>
                <a:effectLst/>
                <a:latin typeface="+mn-lt"/>
                <a:ea typeface="+mn-ea"/>
                <a:cs typeface="+mn-cs"/>
              </a:rPr>
              <a:t>engg</a:t>
            </a:r>
            <a:r>
              <a:rPr lang="en-US" sz="1200" kern="1200" dirty="0" smtClean="0">
                <a:solidFill>
                  <a:schemeClr val="tx1"/>
                </a:solidFill>
                <a:effectLst/>
                <a:latin typeface="+mn-lt"/>
                <a:ea typeface="+mn-ea"/>
                <a:cs typeface="+mn-cs"/>
              </a:rPr>
              <a:t> </a:t>
            </a:r>
            <a:endParaRPr lang="en-US" dirty="0" smtClean="0">
              <a:effectLst/>
            </a:endParaRPr>
          </a:p>
          <a:p>
            <a:pPr lvl="1"/>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best technical security solutions fail when users are </a:t>
            </a:r>
            <a:r>
              <a:rPr lang="en-US" sz="1200" kern="1200" dirty="0" err="1" smtClean="0">
                <a:solidFill>
                  <a:schemeClr val="tx1"/>
                </a:solidFill>
                <a:effectLst/>
                <a:latin typeface="+mn-lt"/>
                <a:ea typeface="+mn-ea"/>
                <a:cs typeface="+mn-cs"/>
              </a:rPr>
              <a:t>naïve</a:t>
            </a:r>
            <a:r>
              <a:rPr lang="en-US" sz="1200" kern="1200" dirty="0" smtClean="0">
                <a:solidFill>
                  <a:schemeClr val="tx1"/>
                </a:solidFill>
                <a:effectLst/>
                <a:latin typeface="+mn-lt"/>
                <a:ea typeface="+mn-ea"/>
                <a:cs typeface="+mn-cs"/>
              </a:rPr>
              <a:t> </a:t>
            </a:r>
            <a:endParaRPr lang="en-US" dirty="0" smtClean="0">
              <a:effectLst/>
            </a:endParaRPr>
          </a:p>
          <a:p>
            <a:pPr lvl="1"/>
            <a:r>
              <a:rPr lang="en-US" sz="1200" kern="1200" dirty="0" err="1" smtClean="0">
                <a:solidFill>
                  <a:schemeClr val="tx1"/>
                </a:solidFill>
                <a:effectLst/>
                <a:latin typeface="+mn-lt"/>
                <a:ea typeface="+mn-ea"/>
                <a:cs typeface="+mn-cs"/>
              </a:rPr>
              <a:t>Def</a:t>
            </a:r>
            <a:r>
              <a:rPr lang="en-US" sz="1200" kern="1200" dirty="0" smtClean="0">
                <a:solidFill>
                  <a:schemeClr val="tx1"/>
                </a:solidFill>
                <a:effectLst/>
                <a:latin typeface="+mn-lt"/>
                <a:ea typeface="+mn-ea"/>
                <a:cs typeface="+mn-cs"/>
              </a:rPr>
              <a:t>: Vulnerability </a:t>
            </a:r>
            <a:endParaRPr lang="en-US" dirty="0" smtClean="0">
              <a:effectLst/>
            </a:endParaRPr>
          </a:p>
          <a:p>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 weakness in the security system that might be exploited to cause harm </a:t>
            </a:r>
            <a:endParaRPr lang="en-US" dirty="0" smtClean="0">
              <a:effectLst/>
            </a:endParaRPr>
          </a:p>
          <a:p>
            <a:r>
              <a:rPr lang="en-US" sz="8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Ex: in procedures, policy, design, or implementation </a:t>
            </a:r>
            <a:endParaRPr lang="en-US" dirty="0" smtClean="0">
              <a:effectLst/>
            </a:endParaRPr>
          </a:p>
          <a:p>
            <a:r>
              <a:rPr lang="en-US" sz="8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OpenBSD</a:t>
            </a:r>
            <a:r>
              <a:rPr lang="en-US" sz="1200" kern="1200" dirty="0" smtClean="0">
                <a:solidFill>
                  <a:schemeClr val="tx1"/>
                </a:solidFill>
                <a:effectLst/>
                <a:latin typeface="+mn-lt"/>
                <a:ea typeface="+mn-ea"/>
                <a:cs typeface="+mn-cs"/>
              </a:rPr>
              <a:t> philosophy: software bugs are vulnerabilities that attackers </a:t>
            </a:r>
            <a:endParaRPr lang="en-US" dirty="0" smtClean="0">
              <a:effectLst/>
            </a:endParaRPr>
          </a:p>
          <a:p>
            <a:r>
              <a:rPr lang="en-US" sz="1200" kern="1200" dirty="0" smtClean="0">
                <a:solidFill>
                  <a:schemeClr val="tx1"/>
                </a:solidFill>
                <a:effectLst/>
                <a:latin typeface="+mn-lt"/>
                <a:ea typeface="+mn-ea"/>
                <a:cs typeface="+mn-cs"/>
              </a:rPr>
              <a:t>aren't yet smart enough to break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F9BCF600-2E43-5A47-9031-5976F02A1CDD}" type="slidenum">
              <a:rPr lang="en-US" smtClean="0"/>
              <a:t>29</a:t>
            </a:fld>
            <a:endParaRPr lang="en-US"/>
          </a:p>
        </p:txBody>
      </p:sp>
    </p:spTree>
    <p:extLst>
      <p:ext uri="{BB962C8B-B14F-4D97-AF65-F5344CB8AC3E}">
        <p14:creationId xmlns:p14="http://schemas.microsoft.com/office/powerpoint/2010/main" val="1939091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Nick: Mondays 1:30-2:30p (</a:t>
            </a:r>
            <a:r>
              <a:rPr lang="en-US" sz="1200" b="0" i="0" kern="1200" dirty="0" err="1" smtClean="0">
                <a:solidFill>
                  <a:schemeClr val="tx1"/>
                </a:solidFill>
                <a:effectLst/>
                <a:latin typeface="+mn-lt"/>
                <a:ea typeface="+mn-ea"/>
                <a:cs typeface="+mn-cs"/>
              </a:rPr>
              <a:t>Sherrerd</a:t>
            </a:r>
            <a:r>
              <a:rPr lang="en-US" sz="1200" b="0" i="0" kern="1200" dirty="0" smtClean="0">
                <a:solidFill>
                  <a:schemeClr val="tx1"/>
                </a:solidFill>
                <a:effectLst/>
                <a:latin typeface="+mn-lt"/>
                <a:ea typeface="+mn-ea"/>
                <a:cs typeface="+mn-cs"/>
              </a:rPr>
              <a:t> 310) [Wednesdays near deadlines] Sotiris: Tuesdays 2:00-4:00p (Outside CS 241) [Thursdays near deadlines] </a:t>
            </a:r>
            <a:endParaRPr lang="en-US" sz="120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Qipeng</a:t>
            </a:r>
            <a:r>
              <a:rPr lang="en-US" sz="1200" b="0" i="0" kern="1200" dirty="0" smtClean="0">
                <a:solidFill>
                  <a:schemeClr val="tx1"/>
                </a:solidFill>
                <a:effectLst/>
                <a:latin typeface="+mn-lt"/>
                <a:ea typeface="+mn-ea"/>
                <a:cs typeface="+mn-cs"/>
              </a:rPr>
              <a:t>: Thursdays 1:30-3:30p </a:t>
            </a:r>
            <a:endParaRPr lang="en-US" sz="120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Ming-Yee: Fridays 2:00-4:00p </a:t>
            </a:r>
            <a:endParaRPr lang="en-US" sz="120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William: Wednesday 3:00-5:00p (Outside CS 241) [Mondays near deadlines] </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9BCF600-2E43-5A47-9031-5976F02A1CDD}" type="slidenum">
              <a:rPr lang="en-US" smtClean="0"/>
              <a:t>32</a:t>
            </a:fld>
            <a:endParaRPr lang="en-US"/>
          </a:p>
        </p:txBody>
      </p:sp>
    </p:spTree>
    <p:extLst>
      <p:ext uri="{BB962C8B-B14F-4D97-AF65-F5344CB8AC3E}">
        <p14:creationId xmlns:p14="http://schemas.microsoft.com/office/powerpoint/2010/main" val="3235890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35"/>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FF1E1EE-EA37-5349-9FC7-B1C40F122242}" type="datetimeFigureOut">
              <a:rPr lang="en-US" smtClean="0"/>
              <a:t>9/18/16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6022AB-FBD5-444B-A4DB-45435A93BF5C}" type="slidenum">
              <a:rPr lang="en-US" smtClean="0"/>
              <a:t>‹#›</a:t>
            </a:fld>
            <a:endParaRPr lang="en-US"/>
          </a:p>
        </p:txBody>
      </p:sp>
    </p:spTree>
    <p:extLst>
      <p:ext uri="{BB962C8B-B14F-4D97-AF65-F5344CB8AC3E}">
        <p14:creationId xmlns:p14="http://schemas.microsoft.com/office/powerpoint/2010/main" val="4170090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FF1E1EE-EA37-5349-9FC7-B1C40F122242}" type="datetimeFigureOut">
              <a:rPr lang="en-US" smtClean="0"/>
              <a:t>9/18/16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6022AB-FBD5-444B-A4DB-45435A93BF5C}" type="slidenum">
              <a:rPr lang="en-US" smtClean="0"/>
              <a:t>‹#›</a:t>
            </a:fld>
            <a:endParaRPr lang="en-US"/>
          </a:p>
        </p:txBody>
      </p:sp>
    </p:spTree>
    <p:extLst>
      <p:ext uri="{BB962C8B-B14F-4D97-AF65-F5344CB8AC3E}">
        <p14:creationId xmlns:p14="http://schemas.microsoft.com/office/powerpoint/2010/main" val="904074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3"/>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3"/>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FF1E1EE-EA37-5349-9FC7-B1C40F122242}" type="datetimeFigureOut">
              <a:rPr lang="en-US" smtClean="0"/>
              <a:t>9/18/16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6022AB-FBD5-444B-A4DB-45435A93BF5C}" type="slidenum">
              <a:rPr lang="en-US" smtClean="0"/>
              <a:t>‹#›</a:t>
            </a:fld>
            <a:endParaRPr lang="en-US"/>
          </a:p>
        </p:txBody>
      </p:sp>
    </p:spTree>
    <p:extLst>
      <p:ext uri="{BB962C8B-B14F-4D97-AF65-F5344CB8AC3E}">
        <p14:creationId xmlns:p14="http://schemas.microsoft.com/office/powerpoint/2010/main" val="2007542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FF1E1EE-EA37-5349-9FC7-B1C40F122242}" type="datetimeFigureOut">
              <a:rPr lang="en-US" smtClean="0"/>
              <a:t>9/18/16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6022AB-FBD5-444B-A4DB-45435A93BF5C}" type="slidenum">
              <a:rPr lang="en-US" smtClean="0"/>
              <a:t>‹#›</a:t>
            </a:fld>
            <a:endParaRPr lang="en-US"/>
          </a:p>
        </p:txBody>
      </p:sp>
    </p:spTree>
    <p:extLst>
      <p:ext uri="{BB962C8B-B14F-4D97-AF65-F5344CB8AC3E}">
        <p14:creationId xmlns:p14="http://schemas.microsoft.com/office/powerpoint/2010/main" val="2438687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FF1E1EE-EA37-5349-9FC7-B1C40F122242}" type="datetimeFigureOut">
              <a:rPr lang="en-US" smtClean="0"/>
              <a:t>9/18/16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6022AB-FBD5-444B-A4DB-45435A93BF5C}" type="slidenum">
              <a:rPr lang="en-US" smtClean="0"/>
              <a:t>‹#›</a:t>
            </a:fld>
            <a:endParaRPr lang="en-US"/>
          </a:p>
        </p:txBody>
      </p:sp>
    </p:spTree>
    <p:extLst>
      <p:ext uri="{BB962C8B-B14F-4D97-AF65-F5344CB8AC3E}">
        <p14:creationId xmlns:p14="http://schemas.microsoft.com/office/powerpoint/2010/main" val="918145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FF1E1EE-EA37-5349-9FC7-B1C40F122242}" type="datetimeFigureOut">
              <a:rPr lang="en-US" smtClean="0"/>
              <a:t>9/18/16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6022AB-FBD5-444B-A4DB-45435A93BF5C}" type="slidenum">
              <a:rPr lang="en-US" smtClean="0"/>
              <a:t>‹#›</a:t>
            </a:fld>
            <a:endParaRPr lang="en-US"/>
          </a:p>
        </p:txBody>
      </p:sp>
    </p:spTree>
    <p:extLst>
      <p:ext uri="{BB962C8B-B14F-4D97-AF65-F5344CB8AC3E}">
        <p14:creationId xmlns:p14="http://schemas.microsoft.com/office/powerpoint/2010/main" val="3447078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FF1E1EE-EA37-5349-9FC7-B1C40F122242}" type="datetimeFigureOut">
              <a:rPr lang="en-US" smtClean="0"/>
              <a:t>9/18/16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6022AB-FBD5-444B-A4DB-45435A93BF5C}" type="slidenum">
              <a:rPr lang="en-US" smtClean="0"/>
              <a:t>‹#›</a:t>
            </a:fld>
            <a:endParaRPr lang="en-US"/>
          </a:p>
        </p:txBody>
      </p:sp>
    </p:spTree>
    <p:extLst>
      <p:ext uri="{BB962C8B-B14F-4D97-AF65-F5344CB8AC3E}">
        <p14:creationId xmlns:p14="http://schemas.microsoft.com/office/powerpoint/2010/main" val="1450161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FF1E1EE-EA37-5349-9FC7-B1C40F122242}" type="datetimeFigureOut">
              <a:rPr lang="en-US" smtClean="0"/>
              <a:t>9/18/16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6022AB-FBD5-444B-A4DB-45435A93BF5C}" type="slidenum">
              <a:rPr lang="en-US" smtClean="0"/>
              <a:t>‹#›</a:t>
            </a:fld>
            <a:endParaRPr lang="en-US"/>
          </a:p>
        </p:txBody>
      </p:sp>
    </p:spTree>
    <p:extLst>
      <p:ext uri="{BB962C8B-B14F-4D97-AF65-F5344CB8AC3E}">
        <p14:creationId xmlns:p14="http://schemas.microsoft.com/office/powerpoint/2010/main" val="3968520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F1E1EE-EA37-5349-9FC7-B1C40F122242}" type="datetimeFigureOut">
              <a:rPr lang="en-US" smtClean="0"/>
              <a:t>9/18/16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6022AB-FBD5-444B-A4DB-45435A93BF5C}" type="slidenum">
              <a:rPr lang="en-US" smtClean="0"/>
              <a:t>‹#›</a:t>
            </a:fld>
            <a:endParaRPr lang="en-US"/>
          </a:p>
        </p:txBody>
      </p:sp>
    </p:spTree>
    <p:extLst>
      <p:ext uri="{BB962C8B-B14F-4D97-AF65-F5344CB8AC3E}">
        <p14:creationId xmlns:p14="http://schemas.microsoft.com/office/powerpoint/2010/main" val="2685346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804"/>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9"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FF1E1EE-EA37-5349-9FC7-B1C40F122242}" type="datetimeFigureOut">
              <a:rPr lang="en-US" smtClean="0"/>
              <a:t>9/18/16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6022AB-FBD5-444B-A4DB-45435A93BF5C}" type="slidenum">
              <a:rPr lang="en-US" smtClean="0"/>
              <a:t>‹#›</a:t>
            </a:fld>
            <a:endParaRPr lang="en-US"/>
          </a:p>
        </p:txBody>
      </p:sp>
    </p:spTree>
    <p:extLst>
      <p:ext uri="{BB962C8B-B14F-4D97-AF65-F5344CB8AC3E}">
        <p14:creationId xmlns:p14="http://schemas.microsoft.com/office/powerpoint/2010/main" val="3617803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19"/>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FF1E1EE-EA37-5349-9FC7-B1C40F122242}" type="datetimeFigureOut">
              <a:rPr lang="en-US" smtClean="0"/>
              <a:t>9/18/16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6022AB-FBD5-444B-A4DB-45435A93BF5C}" type="slidenum">
              <a:rPr lang="en-US" smtClean="0"/>
              <a:t>‹#›</a:t>
            </a:fld>
            <a:endParaRPr lang="en-US"/>
          </a:p>
        </p:txBody>
      </p:sp>
    </p:spTree>
    <p:extLst>
      <p:ext uri="{BB962C8B-B14F-4D97-AF65-F5344CB8AC3E}">
        <p14:creationId xmlns:p14="http://schemas.microsoft.com/office/powerpoint/2010/main" val="397995350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4FF1E1EE-EA37-5349-9FC7-B1C40F122242}" type="datetimeFigureOut">
              <a:rPr lang="en-US" smtClean="0"/>
              <a:t>9/18/16</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DC6022AB-FBD5-444B-A4DB-45435A93BF5C}" type="slidenum">
              <a:rPr lang="en-US" smtClean="0"/>
              <a:t>‹#›</a:t>
            </a:fld>
            <a:endParaRPr lang="en-US"/>
          </a:p>
        </p:txBody>
      </p:sp>
    </p:spTree>
    <p:extLst>
      <p:ext uri="{BB962C8B-B14F-4D97-AF65-F5344CB8AC3E}">
        <p14:creationId xmlns:p14="http://schemas.microsoft.com/office/powerpoint/2010/main" val="26549381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w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freedom-to-tinker.com/blog/felten/security-mindset-and-harmless-failures/" TargetMode="External"/><Relationship Id="rId4" Type="http://schemas.openxmlformats.org/officeDocument/2006/relationships/hyperlink" Target="https://cubist.cs.washington.edu/Security/2007/11/22/why-a-computer-security-course-blog/" TargetMode="External"/><Relationship Id="rId1" Type="http://schemas.openxmlformats.org/officeDocument/2006/relationships/slideLayout" Target="../slideLayouts/slideLayout2.xml"/><Relationship Id="rId2" Type="http://schemas.openxmlformats.org/officeDocument/2006/relationships/hyperlink" Target="https://www.schneier.com/blog/archives/2008/03/the_security_mi_1.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jpeg"/><Relationship Id="rId6" Type="http://schemas.openxmlformats.org/officeDocument/2006/relationships/image" Target="../media/image5.png"/><Relationship Id="rId7" Type="http://schemas.openxmlformats.org/officeDocument/2006/relationships/image" Target="../media/image6.jpeg"/><Relationship Id="rId8" Type="http://schemas.openxmlformats.org/officeDocument/2006/relationships/image" Target="../media/image7.png"/><Relationship Id="rId9" Type="http://schemas.openxmlformats.org/officeDocument/2006/relationships/image" Target="../media/image8.jpe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os432.slack.com/"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COS 432: Information Security</a:t>
            </a:r>
            <a:endParaRPr lang="en-US" dirty="0"/>
          </a:p>
        </p:txBody>
      </p:sp>
      <p:sp>
        <p:nvSpPr>
          <p:cNvPr id="3" name="Subtitle 2"/>
          <p:cNvSpPr>
            <a:spLocks noGrp="1"/>
          </p:cNvSpPr>
          <p:nvPr>
            <p:ph type="subTitle" idx="1"/>
          </p:nvPr>
        </p:nvSpPr>
        <p:spPr/>
        <p:txBody>
          <a:bodyPr/>
          <a:lstStyle/>
          <a:p>
            <a:r>
              <a:rPr lang="en-US" dirty="0" smtClean="0"/>
              <a:t>Nick Feamster</a:t>
            </a:r>
            <a:endParaRPr lang="en-US" dirty="0"/>
          </a:p>
        </p:txBody>
      </p:sp>
    </p:spTree>
    <p:extLst>
      <p:ext uri="{BB962C8B-B14F-4D97-AF65-F5344CB8AC3E}">
        <p14:creationId xmlns:p14="http://schemas.microsoft.com/office/powerpoint/2010/main" val="194791826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is Computer Security?</a:t>
            </a:r>
            <a:endParaRPr lang="en-US" dirty="0"/>
          </a:p>
        </p:txBody>
      </p:sp>
      <p:sp>
        <p:nvSpPr>
          <p:cNvPr id="10" name="Rectangle 9"/>
          <p:cNvSpPr/>
          <p:nvPr/>
        </p:nvSpPr>
        <p:spPr>
          <a:xfrm>
            <a:off x="6553200" y="3143250"/>
            <a:ext cx="2438400"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smtClean="0"/>
              <a:t>Philosophy?</a:t>
            </a:r>
            <a:endParaRPr lang="en-US" sz="3200" dirty="0"/>
          </a:p>
        </p:txBody>
      </p:sp>
      <p:sp>
        <p:nvSpPr>
          <p:cNvPr id="11" name="Rectangle 10"/>
          <p:cNvSpPr/>
          <p:nvPr/>
        </p:nvSpPr>
        <p:spPr>
          <a:xfrm>
            <a:off x="6553200" y="2171700"/>
            <a:ext cx="2438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Engineering?</a:t>
            </a:r>
            <a:endParaRPr lang="en-US" sz="3200" dirty="0"/>
          </a:p>
        </p:txBody>
      </p:sp>
      <p:sp>
        <p:nvSpPr>
          <p:cNvPr id="12" name="Rectangle 11"/>
          <p:cNvSpPr/>
          <p:nvPr/>
        </p:nvSpPr>
        <p:spPr>
          <a:xfrm>
            <a:off x="6553200" y="4114800"/>
            <a:ext cx="2438400" cy="9144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200" dirty="0" smtClean="0"/>
              <a:t>Natural Sciences?</a:t>
            </a:r>
            <a:endParaRPr lang="en-US" sz="3200" dirty="0"/>
          </a:p>
        </p:txBody>
      </p:sp>
      <p:sp>
        <p:nvSpPr>
          <p:cNvPr id="13" name="Rectangle 12"/>
          <p:cNvSpPr/>
          <p:nvPr/>
        </p:nvSpPr>
        <p:spPr>
          <a:xfrm>
            <a:off x="6553200" y="1200150"/>
            <a:ext cx="2438400"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smtClean="0"/>
              <a:t>Math?</a:t>
            </a:r>
            <a:endParaRPr lang="en-US" sz="3200" dirty="0"/>
          </a:p>
        </p:txBody>
      </p:sp>
      <p:pic>
        <p:nvPicPr>
          <p:cNvPr id="6146" name="Picture 2" descr="C:\Users\jhalderm\AppData\Local\Microsoft\Windows\Temporary Internet Files\Content.IE5\8RFUBX74\MC900250077[1].wmf"/>
          <p:cNvPicPr>
            <a:picLocks noChangeAspect="1" noChangeArrowheads="1"/>
          </p:cNvPicPr>
          <p:nvPr/>
        </p:nvPicPr>
        <p:blipFill>
          <a:blip r:embed="rId2" cstate="print"/>
          <a:srcRect/>
          <a:stretch>
            <a:fillRect/>
          </a:stretch>
        </p:blipFill>
        <p:spPr bwMode="auto">
          <a:xfrm>
            <a:off x="1066800" y="1418289"/>
            <a:ext cx="4495800" cy="3382312"/>
          </a:xfrm>
          <a:prstGeom prst="rect">
            <a:avLst/>
          </a:prstGeom>
          <a:noFill/>
        </p:spPr>
      </p:pic>
    </p:spTree>
    <p:extLst>
      <p:ext uri="{BB962C8B-B14F-4D97-AF65-F5344CB8AC3E}">
        <p14:creationId xmlns:p14="http://schemas.microsoft.com/office/powerpoint/2010/main" val="54517924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Meet the Adversary</a:t>
            </a:r>
            <a:endParaRPr lang="en-US" dirty="0"/>
          </a:p>
        </p:txBody>
      </p:sp>
      <p:sp>
        <p:nvSpPr>
          <p:cNvPr id="25" name="Content Placeholder 24"/>
          <p:cNvSpPr>
            <a:spLocks noGrp="1"/>
          </p:cNvSpPr>
          <p:nvPr>
            <p:ph idx="1"/>
          </p:nvPr>
        </p:nvSpPr>
        <p:spPr>
          <a:xfrm>
            <a:off x="457200" y="1200151"/>
            <a:ext cx="5105400" cy="3394472"/>
          </a:xfrm>
        </p:spPr>
        <p:txBody>
          <a:bodyPr>
            <a:normAutofit fontScale="85000" lnSpcReduction="20000"/>
          </a:bodyPr>
          <a:lstStyle/>
          <a:p>
            <a:pPr marL="0" indent="0">
              <a:buNone/>
            </a:pPr>
            <a:r>
              <a:rPr lang="en-US" dirty="0" smtClean="0"/>
              <a:t>“Computer security studies how systems behave in the presence of an adversary.”</a:t>
            </a:r>
          </a:p>
          <a:p>
            <a:r>
              <a:rPr lang="en-US" dirty="0" smtClean="0"/>
              <a:t>The adversary</a:t>
            </a:r>
          </a:p>
          <a:p>
            <a:pPr lvl="1"/>
            <a:r>
              <a:rPr lang="en-US" dirty="0" smtClean="0"/>
              <a:t>a.k.a. the attacker</a:t>
            </a:r>
          </a:p>
          <a:p>
            <a:pPr lvl="1"/>
            <a:r>
              <a:rPr lang="en-US" dirty="0" smtClean="0"/>
              <a:t>a.k.a. the bad guy</a:t>
            </a:r>
            <a:endParaRPr lang="en-US" dirty="0"/>
          </a:p>
          <a:p>
            <a:r>
              <a:rPr lang="en-US" dirty="0" smtClean="0"/>
              <a:t>An intelligence that actively tries to cause the system to misbehave.</a:t>
            </a:r>
          </a:p>
        </p:txBody>
      </p:sp>
      <p:pic>
        <p:nvPicPr>
          <p:cNvPr id="1046" name="Picture 22" descr="C:\Users\jhalderm\AppData\Local\Microsoft\Windows\Temporary Internet Files\Content.IE5\UIVG91TD\MPj03211950000[1].jpg"/>
          <p:cNvPicPr>
            <a:picLocks noChangeAspect="1" noChangeArrowheads="1"/>
          </p:cNvPicPr>
          <p:nvPr/>
        </p:nvPicPr>
        <p:blipFill>
          <a:blip r:embed="rId2" cstate="print"/>
          <a:srcRect/>
          <a:stretch>
            <a:fillRect/>
          </a:stretch>
        </p:blipFill>
        <p:spPr bwMode="auto">
          <a:xfrm>
            <a:off x="5562600" y="1314450"/>
            <a:ext cx="3352800" cy="3657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257363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“Know your enemy.”</a:t>
            </a:r>
            <a:endParaRPr lang="en-US" dirty="0"/>
          </a:p>
        </p:txBody>
      </p:sp>
      <p:sp>
        <p:nvSpPr>
          <p:cNvPr id="3" name="Content Placeholder 2"/>
          <p:cNvSpPr>
            <a:spLocks noGrp="1"/>
          </p:cNvSpPr>
          <p:nvPr>
            <p:ph idx="1"/>
          </p:nvPr>
        </p:nvSpPr>
        <p:spPr/>
        <p:txBody>
          <a:bodyPr/>
          <a:lstStyle/>
          <a:p>
            <a:r>
              <a:rPr lang="en-US" smtClean="0"/>
              <a:t>Motives?</a:t>
            </a:r>
          </a:p>
          <a:p>
            <a:endParaRPr lang="en-US" smtClean="0"/>
          </a:p>
          <a:p>
            <a:r>
              <a:rPr lang="en-US" smtClean="0"/>
              <a:t>Capabilities?</a:t>
            </a:r>
          </a:p>
          <a:p>
            <a:endParaRPr lang="en-US" smtClean="0"/>
          </a:p>
          <a:p>
            <a:r>
              <a:rPr lang="en-US" smtClean="0"/>
              <a:t>Degrees of access?</a:t>
            </a:r>
            <a:endParaRPr lang="en-US" dirty="0" smtClean="0"/>
          </a:p>
        </p:txBody>
      </p:sp>
    </p:spTree>
    <p:extLst>
      <p:ext uri="{BB962C8B-B14F-4D97-AF65-F5344CB8AC3E}">
        <p14:creationId xmlns:p14="http://schemas.microsoft.com/office/powerpoint/2010/main" val="315610277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Security Mindset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Thinking like an attacker</a:t>
            </a:r>
          </a:p>
          <a:p>
            <a:pPr lvl="1"/>
            <a:r>
              <a:rPr lang="en-US" dirty="0" smtClean="0"/>
              <a:t>Understand techniques for circumventing security.</a:t>
            </a:r>
          </a:p>
          <a:p>
            <a:pPr lvl="1"/>
            <a:r>
              <a:rPr lang="en-US" dirty="0" smtClean="0"/>
              <a:t>Look for ways security can break, </a:t>
            </a:r>
            <a:br>
              <a:rPr lang="en-US" dirty="0" smtClean="0"/>
            </a:br>
            <a:r>
              <a:rPr lang="en-US" dirty="0" smtClean="0"/>
              <a:t>not reasons why it won’t.</a:t>
            </a:r>
          </a:p>
          <a:p>
            <a:r>
              <a:rPr lang="en-US" dirty="0" smtClean="0"/>
              <a:t>Thinking like a defender</a:t>
            </a:r>
          </a:p>
          <a:p>
            <a:pPr lvl="1"/>
            <a:r>
              <a:rPr lang="en-US" dirty="0" smtClean="0"/>
              <a:t>Know what you’re defending, and against whom.</a:t>
            </a:r>
          </a:p>
          <a:p>
            <a:pPr lvl="1"/>
            <a:r>
              <a:rPr lang="en-US" dirty="0" smtClean="0"/>
              <a:t>Weigh benefits vs. costs:</a:t>
            </a:r>
            <a:br>
              <a:rPr lang="en-US" dirty="0" smtClean="0"/>
            </a:br>
            <a:r>
              <a:rPr lang="en-US" dirty="0" smtClean="0"/>
              <a:t>No system is ever completely secure.</a:t>
            </a:r>
          </a:p>
          <a:p>
            <a:pPr lvl="1"/>
            <a:r>
              <a:rPr lang="en-US" dirty="0" smtClean="0"/>
              <a:t>“Rational paranoia!”</a:t>
            </a:r>
          </a:p>
        </p:txBody>
      </p:sp>
    </p:spTree>
    <p:extLst>
      <p:ext uri="{BB962C8B-B14F-4D97-AF65-F5344CB8AC3E}">
        <p14:creationId xmlns:p14="http://schemas.microsoft.com/office/powerpoint/2010/main" val="217633644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High-Level Approaches</a:t>
            </a:r>
            <a:endParaRPr lang="en-US" dirty="0"/>
          </a:p>
        </p:txBody>
      </p:sp>
      <p:sp>
        <p:nvSpPr>
          <p:cNvPr id="4" name="TextBox 3"/>
          <p:cNvSpPr txBox="1"/>
          <p:nvPr/>
        </p:nvSpPr>
        <p:spPr>
          <a:xfrm>
            <a:off x="1219201" y="2815354"/>
            <a:ext cx="1907468" cy="769441"/>
          </a:xfrm>
          <a:prstGeom prst="rect">
            <a:avLst/>
          </a:prstGeom>
          <a:noFill/>
        </p:spPr>
        <p:txBody>
          <a:bodyPr wrap="none" rtlCol="0">
            <a:spAutoFit/>
          </a:bodyPr>
          <a:lstStyle/>
          <a:p>
            <a:r>
              <a:rPr lang="en-US" sz="4400" b="1" dirty="0" smtClean="0"/>
              <a:t>Attacks</a:t>
            </a:r>
            <a:endParaRPr lang="en-US" sz="4400" b="1" dirty="0"/>
          </a:p>
        </p:txBody>
      </p:sp>
      <p:sp>
        <p:nvSpPr>
          <p:cNvPr id="5" name="TextBox 4"/>
          <p:cNvSpPr txBox="1"/>
          <p:nvPr/>
        </p:nvSpPr>
        <p:spPr>
          <a:xfrm>
            <a:off x="5783362" y="2815354"/>
            <a:ext cx="2324049" cy="769441"/>
          </a:xfrm>
          <a:prstGeom prst="rect">
            <a:avLst/>
          </a:prstGeom>
          <a:noFill/>
        </p:spPr>
        <p:txBody>
          <a:bodyPr wrap="none" rtlCol="0">
            <a:spAutoFit/>
          </a:bodyPr>
          <a:lstStyle/>
          <a:p>
            <a:pPr algn="ctr"/>
            <a:r>
              <a:rPr lang="en-US" sz="4400" b="1" dirty="0" smtClean="0"/>
              <a:t>Defenses</a:t>
            </a:r>
            <a:endParaRPr lang="en-US" sz="4400" b="1" dirty="0"/>
          </a:p>
        </p:txBody>
      </p:sp>
      <p:sp>
        <p:nvSpPr>
          <p:cNvPr id="6" name="Curved Down Arrow 5"/>
          <p:cNvSpPr/>
          <p:nvPr/>
        </p:nvSpPr>
        <p:spPr>
          <a:xfrm>
            <a:off x="2057400" y="1485900"/>
            <a:ext cx="5334000" cy="123753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Curved Down Arrow 6"/>
          <p:cNvSpPr/>
          <p:nvPr/>
        </p:nvSpPr>
        <p:spPr>
          <a:xfrm rot="10800000">
            <a:off x="1828801" y="3505917"/>
            <a:ext cx="5334000" cy="123753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1729892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Why Study Attacks?</a:t>
            </a:r>
            <a:endParaRPr lang="en-US" dirty="0"/>
          </a:p>
        </p:txBody>
      </p:sp>
      <p:sp>
        <p:nvSpPr>
          <p:cNvPr id="4" name="Content Placeholder 3"/>
          <p:cNvSpPr>
            <a:spLocks noGrp="1"/>
          </p:cNvSpPr>
          <p:nvPr>
            <p:ph idx="1"/>
          </p:nvPr>
        </p:nvSpPr>
        <p:spPr/>
        <p:txBody>
          <a:bodyPr/>
          <a:lstStyle/>
          <a:p>
            <a:r>
              <a:rPr lang="en-US" smtClean="0"/>
              <a:t>Identify vulnerabilities so they can be fixed.</a:t>
            </a:r>
          </a:p>
          <a:p>
            <a:r>
              <a:rPr lang="en-US" smtClean="0"/>
              <a:t>Create incentives for vendors to be careful.</a:t>
            </a:r>
          </a:p>
          <a:p>
            <a:r>
              <a:rPr lang="en-US" smtClean="0"/>
              <a:t>Learn about new classes of threats.</a:t>
            </a:r>
          </a:p>
          <a:p>
            <a:pPr lvl="1"/>
            <a:r>
              <a:rPr lang="en-US" smtClean="0"/>
              <a:t>Determine what we need to defend against.</a:t>
            </a:r>
          </a:p>
          <a:p>
            <a:pPr lvl="1"/>
            <a:r>
              <a:rPr lang="en-US" smtClean="0"/>
              <a:t>Help designers build stronger systems.</a:t>
            </a:r>
          </a:p>
          <a:p>
            <a:pPr lvl="1"/>
            <a:r>
              <a:rPr lang="en-US" smtClean="0"/>
              <a:t>Help users more accurately evaluate risk.</a:t>
            </a:r>
          </a:p>
          <a:p>
            <a:pPr lvl="1"/>
            <a:endParaRPr lang="en-US" smtClean="0"/>
          </a:p>
          <a:p>
            <a:pPr lvl="1"/>
            <a:endParaRPr lang="en-US" dirty="0"/>
          </a:p>
        </p:txBody>
      </p:sp>
    </p:spTree>
    <p:extLst>
      <p:ext uri="{BB962C8B-B14F-4D97-AF65-F5344CB8AC3E}">
        <p14:creationId xmlns:p14="http://schemas.microsoft.com/office/powerpoint/2010/main" val="266175096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30400" y="361950"/>
            <a:ext cx="5283200" cy="4419600"/>
          </a:xfrm>
          <a:prstGeom prst="rect">
            <a:avLst/>
          </a:prstGeom>
        </p:spPr>
      </p:pic>
    </p:spTree>
    <p:extLst>
      <p:ext uri="{BB962C8B-B14F-4D97-AF65-F5344CB8AC3E}">
        <p14:creationId xmlns:p14="http://schemas.microsoft.com/office/powerpoint/2010/main" val="70714648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Thinking as a Defender</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Security policy</a:t>
            </a:r>
          </a:p>
          <a:p>
            <a:pPr lvl="1"/>
            <a:r>
              <a:rPr lang="en-US" dirty="0" smtClean="0"/>
              <a:t>What are we trying to protect?</a:t>
            </a:r>
          </a:p>
          <a:p>
            <a:pPr lvl="1"/>
            <a:r>
              <a:rPr lang="en-US" dirty="0" smtClean="0"/>
              <a:t>What properties are we trying to enforce?</a:t>
            </a:r>
          </a:p>
          <a:p>
            <a:r>
              <a:rPr lang="en-US" dirty="0" smtClean="0"/>
              <a:t>Threat model </a:t>
            </a:r>
          </a:p>
          <a:p>
            <a:pPr lvl="1"/>
            <a:r>
              <a:rPr lang="en-US" dirty="0" smtClean="0"/>
              <a:t>Who are the attackers? Capabilities? Motivations?</a:t>
            </a:r>
          </a:p>
          <a:p>
            <a:pPr lvl="1"/>
            <a:r>
              <a:rPr lang="en-US" dirty="0" smtClean="0"/>
              <a:t>What kind of attack are we trying  to prevent?</a:t>
            </a:r>
          </a:p>
          <a:p>
            <a:r>
              <a:rPr lang="en-US" dirty="0" smtClean="0"/>
              <a:t>Risk assessment</a:t>
            </a:r>
          </a:p>
          <a:p>
            <a:pPr lvl="1"/>
            <a:r>
              <a:rPr lang="en-US" dirty="0" smtClean="0"/>
              <a:t>What are the weaknesses of the system?</a:t>
            </a:r>
          </a:p>
          <a:p>
            <a:pPr lvl="1"/>
            <a:r>
              <a:rPr lang="en-US" dirty="0" smtClean="0"/>
              <a:t>What will successful attacks cost us?</a:t>
            </a:r>
          </a:p>
          <a:p>
            <a:pPr lvl="1"/>
            <a:r>
              <a:rPr lang="en-US" dirty="0" smtClean="0"/>
              <a:t>How likely?</a:t>
            </a:r>
          </a:p>
          <a:p>
            <a:r>
              <a:rPr lang="en-US" dirty="0" smtClean="0"/>
              <a:t>Countermeasures</a:t>
            </a:r>
          </a:p>
          <a:p>
            <a:pPr lvl="1"/>
            <a:r>
              <a:rPr lang="en-US" dirty="0" smtClean="0"/>
              <a:t>Costs vs. benefits?</a:t>
            </a:r>
          </a:p>
          <a:p>
            <a:pPr lvl="1"/>
            <a:r>
              <a:rPr lang="en-US" dirty="0" smtClean="0"/>
              <a:t>Technical vs. nontechnical?</a:t>
            </a:r>
          </a:p>
        </p:txBody>
      </p:sp>
      <p:sp>
        <p:nvSpPr>
          <p:cNvPr id="4" name="Rectangle 3"/>
          <p:cNvSpPr/>
          <p:nvPr/>
        </p:nvSpPr>
        <p:spPr>
          <a:xfrm>
            <a:off x="6019800" y="3657600"/>
            <a:ext cx="2971800"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en-US" sz="2400" dirty="0" smtClean="0"/>
              <a:t>Challenge is to think rationally and rigorously about risk.</a:t>
            </a:r>
            <a:br>
              <a:rPr lang="en-US" sz="2400" dirty="0" smtClean="0"/>
            </a:br>
            <a:r>
              <a:rPr lang="en-US" sz="2400" i="1" dirty="0" smtClean="0"/>
              <a:t>Rational paranoia.</a:t>
            </a:r>
            <a:endParaRPr lang="en-US" sz="2400" i="1" dirty="0"/>
          </a:p>
        </p:txBody>
      </p:sp>
    </p:spTree>
    <p:extLst>
      <p:ext uri="{BB962C8B-B14F-4D97-AF65-F5344CB8AC3E}">
        <p14:creationId xmlns:p14="http://schemas.microsoft.com/office/powerpoint/2010/main" val="204036650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a:t>
            </a:r>
            <a:endParaRPr lang="en-US" dirty="0"/>
          </a:p>
        </p:txBody>
      </p:sp>
      <p:sp>
        <p:nvSpPr>
          <p:cNvPr id="3" name="Content Placeholder 2"/>
          <p:cNvSpPr>
            <a:spLocks noGrp="1"/>
          </p:cNvSpPr>
          <p:nvPr>
            <p:ph idx="1"/>
          </p:nvPr>
        </p:nvSpPr>
        <p:spPr/>
        <p:txBody>
          <a:bodyPr>
            <a:normAutofit/>
          </a:bodyPr>
          <a:lstStyle/>
          <a:p>
            <a:pPr lvl="1"/>
            <a:r>
              <a:rPr lang="en-US" dirty="0" smtClean="0"/>
              <a:t>A </a:t>
            </a:r>
            <a:r>
              <a:rPr lang="en-US" dirty="0"/>
              <a:t>set of circumstances that has the potential to cause loss or harm </a:t>
            </a:r>
          </a:p>
          <a:p>
            <a:pPr lvl="1"/>
            <a:r>
              <a:rPr lang="en-US" dirty="0" smtClean="0"/>
              <a:t>Vulnerabilities </a:t>
            </a:r>
            <a:r>
              <a:rPr lang="en-US" dirty="0"/>
              <a:t>can occur without threats: access to buggy software is </a:t>
            </a:r>
            <a:r>
              <a:rPr lang="en-US" dirty="0" smtClean="0"/>
              <a:t>blocked </a:t>
            </a:r>
            <a:r>
              <a:rPr lang="en-US" dirty="0"/>
              <a:t>by a firewall </a:t>
            </a:r>
            <a:endParaRPr lang="en-US" dirty="0" smtClean="0"/>
          </a:p>
          <a:p>
            <a:pPr lvl="1"/>
            <a:r>
              <a:rPr lang="en-US" dirty="0" smtClean="0"/>
              <a:t>Threats </a:t>
            </a:r>
            <a:r>
              <a:rPr lang="en-US" dirty="0"/>
              <a:t>can occur without vulnerabilities: fire can destroy a data center </a:t>
            </a:r>
            <a:endParaRPr lang="en-US" dirty="0" smtClean="0">
              <a:effectLst/>
            </a:endParaRPr>
          </a:p>
          <a:p>
            <a:endParaRPr lang="en-US" dirty="0"/>
          </a:p>
        </p:txBody>
      </p:sp>
    </p:spTree>
    <p:extLst>
      <p:ext uri="{BB962C8B-B14F-4D97-AF65-F5344CB8AC3E}">
        <p14:creationId xmlns:p14="http://schemas.microsoft.com/office/powerpoint/2010/main" val="148912626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Attacks</a:t>
            </a:r>
            <a:endParaRPr lang="en-US" dirty="0"/>
          </a:p>
        </p:txBody>
      </p:sp>
      <p:sp>
        <p:nvSpPr>
          <p:cNvPr id="3" name="Content Placeholder 2"/>
          <p:cNvSpPr>
            <a:spLocks noGrp="1"/>
          </p:cNvSpPr>
          <p:nvPr>
            <p:ph idx="1"/>
          </p:nvPr>
        </p:nvSpPr>
        <p:spPr/>
        <p:txBody>
          <a:bodyPr/>
          <a:lstStyle/>
          <a:p>
            <a:r>
              <a:rPr lang="en-US" dirty="0" smtClean="0"/>
              <a:t>Eavesdropping</a:t>
            </a:r>
          </a:p>
          <a:p>
            <a:r>
              <a:rPr lang="en-US" dirty="0" smtClean="0"/>
              <a:t>Interruption/Disruption</a:t>
            </a:r>
          </a:p>
          <a:p>
            <a:r>
              <a:rPr lang="en-US" dirty="0" smtClean="0"/>
              <a:t>Alteration</a:t>
            </a:r>
          </a:p>
          <a:p>
            <a:r>
              <a:rPr lang="en-US" dirty="0" smtClean="0"/>
              <a:t>Fabrication</a:t>
            </a:r>
            <a:endParaRPr lang="en-US" dirty="0"/>
          </a:p>
        </p:txBody>
      </p:sp>
    </p:spTree>
    <p:extLst>
      <p:ext uri="{BB962C8B-B14F-4D97-AF65-F5344CB8AC3E}">
        <p14:creationId xmlns:p14="http://schemas.microsoft.com/office/powerpoint/2010/main" val="156504546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41500" y="0"/>
            <a:ext cx="5440634" cy="5143500"/>
          </a:xfrm>
          <a:prstGeom prst="rect">
            <a:avLst/>
          </a:prstGeom>
        </p:spPr>
      </p:pic>
    </p:spTree>
    <p:extLst>
      <p:ext uri="{BB962C8B-B14F-4D97-AF65-F5344CB8AC3E}">
        <p14:creationId xmlns:p14="http://schemas.microsoft.com/office/powerpoint/2010/main" val="355324231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Threat Models</a:t>
            </a:r>
            <a:endParaRPr lang="en-US" dirty="0"/>
          </a:p>
        </p:txBody>
      </p:sp>
      <p:sp>
        <p:nvSpPr>
          <p:cNvPr id="3" name="Content Placeholder 2"/>
          <p:cNvSpPr>
            <a:spLocks noGrp="1"/>
          </p:cNvSpPr>
          <p:nvPr>
            <p:ph idx="1"/>
          </p:nvPr>
        </p:nvSpPr>
        <p:spPr/>
        <p:txBody>
          <a:bodyPr>
            <a:normAutofit fontScale="77500" lnSpcReduction="20000"/>
          </a:bodyPr>
          <a:lstStyle/>
          <a:p>
            <a:r>
              <a:rPr lang="en-US" smtClean="0"/>
              <a:t>Who are our adversaries?</a:t>
            </a:r>
          </a:p>
          <a:p>
            <a:pPr lvl="1"/>
            <a:r>
              <a:rPr lang="en-US" smtClean="0"/>
              <a:t>Motives?</a:t>
            </a:r>
          </a:p>
          <a:p>
            <a:pPr lvl="1"/>
            <a:r>
              <a:rPr lang="en-US" smtClean="0"/>
              <a:t>Capabilities?</a:t>
            </a:r>
          </a:p>
          <a:p>
            <a:endParaRPr lang="en-US" smtClean="0"/>
          </a:p>
          <a:p>
            <a:r>
              <a:rPr lang="en-US" smtClean="0"/>
              <a:t>What kinds of attacks do we</a:t>
            </a:r>
            <a:br>
              <a:rPr lang="en-US" smtClean="0"/>
            </a:br>
            <a:r>
              <a:rPr lang="en-US" smtClean="0"/>
              <a:t>need to prevent?</a:t>
            </a:r>
            <a:br>
              <a:rPr lang="en-US" smtClean="0"/>
            </a:br>
            <a:r>
              <a:rPr lang="en-US" smtClean="0"/>
              <a:t>	(Think like the attacker!)</a:t>
            </a:r>
          </a:p>
          <a:p>
            <a:endParaRPr lang="en-US" smtClean="0"/>
          </a:p>
          <a:p>
            <a:r>
              <a:rPr lang="en-US" smtClean="0"/>
              <a:t>Limits:  Kinds of attacks we should ignore?</a:t>
            </a:r>
          </a:p>
          <a:p>
            <a:pPr lvl="1"/>
            <a:endParaRPr lang="en-US" dirty="0" smtClean="0"/>
          </a:p>
        </p:txBody>
      </p:sp>
      <p:pic>
        <p:nvPicPr>
          <p:cNvPr id="4" name="Picture 22" descr="C:\Users\jhalderm\AppData\Local\Microsoft\Windows\Temporary Internet Files\Content.IE5\UIVG91TD\MPj03211950000[1].jpg"/>
          <p:cNvPicPr>
            <a:picLocks noChangeAspect="1" noChangeArrowheads="1"/>
          </p:cNvPicPr>
          <p:nvPr/>
        </p:nvPicPr>
        <p:blipFill>
          <a:blip r:embed="rId2" cstate="print"/>
          <a:srcRect/>
          <a:stretch>
            <a:fillRect/>
          </a:stretch>
        </p:blipFill>
        <p:spPr bwMode="auto">
          <a:xfrm>
            <a:off x="6142738" y="1428750"/>
            <a:ext cx="2391663" cy="2514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4227700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Assessing Risk</a:t>
            </a:r>
            <a:endParaRPr lang="en-US" dirty="0"/>
          </a:p>
        </p:txBody>
      </p:sp>
      <p:sp>
        <p:nvSpPr>
          <p:cNvPr id="3" name="Content Placeholder 2"/>
          <p:cNvSpPr>
            <a:spLocks noGrp="1"/>
          </p:cNvSpPr>
          <p:nvPr>
            <p:ph idx="1"/>
          </p:nvPr>
        </p:nvSpPr>
        <p:spPr/>
        <p:txBody>
          <a:bodyPr>
            <a:normAutofit fontScale="85000" lnSpcReduction="20000"/>
          </a:bodyPr>
          <a:lstStyle/>
          <a:p>
            <a:r>
              <a:rPr lang="en-US" smtClean="0"/>
              <a:t>Remember: Controlled paranoia</a:t>
            </a:r>
          </a:p>
          <a:p>
            <a:endParaRPr lang="en-US" smtClean="0"/>
          </a:p>
          <a:p>
            <a:r>
              <a:rPr lang="en-US" smtClean="0"/>
              <a:t>What would security breaches cost us?</a:t>
            </a:r>
          </a:p>
          <a:p>
            <a:pPr lvl="1"/>
            <a:r>
              <a:rPr lang="en-US" smtClean="0"/>
              <a:t>Direct costs: Money, property, safety, ...</a:t>
            </a:r>
          </a:p>
          <a:p>
            <a:pPr lvl="1"/>
            <a:r>
              <a:rPr lang="en-US" smtClean="0"/>
              <a:t>Indirect costs: Reputation, future business, well being, …</a:t>
            </a:r>
          </a:p>
          <a:p>
            <a:r>
              <a:rPr lang="en-US" smtClean="0"/>
              <a:t>How likely are these costs?</a:t>
            </a:r>
          </a:p>
          <a:p>
            <a:pPr lvl="1"/>
            <a:r>
              <a:rPr lang="en-US" smtClean="0"/>
              <a:t>Probability of attacks?</a:t>
            </a:r>
          </a:p>
          <a:p>
            <a:pPr lvl="1"/>
            <a:r>
              <a:rPr lang="en-US" smtClean="0"/>
              <a:t>Probability of success?</a:t>
            </a:r>
          </a:p>
          <a:p>
            <a:pPr lvl="1"/>
            <a:endParaRPr lang="en-US" smtClean="0"/>
          </a:p>
          <a:p>
            <a:endParaRPr lang="en-US" dirty="0"/>
          </a:p>
        </p:txBody>
      </p:sp>
    </p:spTree>
    <p:extLst>
      <p:ext uri="{BB962C8B-B14F-4D97-AF65-F5344CB8AC3E}">
        <p14:creationId xmlns:p14="http://schemas.microsoft.com/office/powerpoint/2010/main" val="120871631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Countermeasures</a:t>
            </a:r>
            <a:endParaRPr lang="en-US" dirty="0"/>
          </a:p>
        </p:txBody>
      </p:sp>
      <p:sp>
        <p:nvSpPr>
          <p:cNvPr id="3" name="Content Placeholder 2"/>
          <p:cNvSpPr>
            <a:spLocks noGrp="1"/>
          </p:cNvSpPr>
          <p:nvPr>
            <p:ph idx="1"/>
          </p:nvPr>
        </p:nvSpPr>
        <p:spPr/>
        <p:txBody>
          <a:bodyPr/>
          <a:lstStyle/>
          <a:p>
            <a:endParaRPr lang="en-US" smtClean="0"/>
          </a:p>
          <a:p>
            <a:r>
              <a:rPr lang="en-US" smtClean="0"/>
              <a:t>Technical countermeasures</a:t>
            </a:r>
          </a:p>
          <a:p>
            <a:endParaRPr lang="en-US" smtClean="0"/>
          </a:p>
          <a:p>
            <a:r>
              <a:rPr lang="en-US" smtClean="0"/>
              <a:t>Nontechnical countermeasures</a:t>
            </a:r>
          </a:p>
          <a:p>
            <a:pPr lvl="1"/>
            <a:r>
              <a:rPr lang="en-US" smtClean="0"/>
              <a:t>Law, policy (government, institutional), </a:t>
            </a:r>
            <a:br>
              <a:rPr lang="en-US" smtClean="0"/>
            </a:br>
            <a:r>
              <a:rPr lang="en-US" smtClean="0"/>
              <a:t>procedures, training, auditing, incentives, etc.</a:t>
            </a:r>
          </a:p>
          <a:p>
            <a:endParaRPr lang="en-US" dirty="0" smtClean="0"/>
          </a:p>
        </p:txBody>
      </p:sp>
    </p:spTree>
    <p:extLst>
      <p:ext uri="{BB962C8B-B14F-4D97-AF65-F5344CB8AC3E}">
        <p14:creationId xmlns:p14="http://schemas.microsoft.com/office/powerpoint/2010/main" val="75169377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ular Callout 3"/>
          <p:cNvSpPr/>
          <p:nvPr/>
        </p:nvSpPr>
        <p:spPr>
          <a:xfrm>
            <a:off x="2514600" y="1543050"/>
            <a:ext cx="6457950" cy="1371600"/>
          </a:xfrm>
          <a:prstGeom prst="wedgeRoundRectCallout">
            <a:avLst>
              <a:gd name="adj1" fmla="val -61293"/>
              <a:gd name="adj2" fmla="val 41579"/>
              <a:gd name="adj3" fmla="val 16667"/>
            </a:avLst>
          </a:prstGeom>
          <a:solidFill>
            <a:schemeClr val="bg1">
              <a:lumMod val="95000"/>
            </a:schemeClr>
          </a:solidFill>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lIns="68580" tIns="34290" rIns="68580" bIns="34290" rtlCol="0" anchor="ctr"/>
          <a:lstStyle/>
          <a:p>
            <a:r>
              <a:rPr lang="en-US" sz="2400" dirty="0">
                <a:latin typeface="Lucida Sans" panose="020B0602030504020204" pitchFamily="34" charset="0"/>
              </a:rPr>
              <a:t>Encryption works. Properly implemented strong cryptosystems are one of the few things that you can rely on.</a:t>
            </a:r>
          </a:p>
        </p:txBody>
      </p:sp>
      <p:pic>
        <p:nvPicPr>
          <p:cNvPr id="3074" name="Picture 2" descr="http://scottholleran.com/wp-content/uploads/2013/11/snowden.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71450" y="1543051"/>
            <a:ext cx="1600200" cy="2006204"/>
          </a:xfrm>
          <a:prstGeom prst="rect">
            <a:avLst/>
          </a:prstGeom>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3798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Defense in Depth</a:t>
            </a:r>
            <a:endParaRPr lang="en-US" dirty="0"/>
          </a:p>
        </p:txBody>
      </p:sp>
      <p:sp>
        <p:nvSpPr>
          <p:cNvPr id="3" name="Content Placeholder 2"/>
          <p:cNvSpPr>
            <a:spLocks noGrp="1"/>
          </p:cNvSpPr>
          <p:nvPr>
            <p:ph idx="1"/>
          </p:nvPr>
        </p:nvSpPr>
        <p:spPr>
          <a:xfrm>
            <a:off x="457200" y="1200151"/>
            <a:ext cx="4420721" cy="3394472"/>
          </a:xfrm>
        </p:spPr>
        <p:txBody>
          <a:bodyPr/>
          <a:lstStyle/>
          <a:p>
            <a:r>
              <a:rPr lang="en-US" dirty="0" smtClean="0"/>
              <a:t>Encryption</a:t>
            </a:r>
          </a:p>
          <a:p>
            <a:r>
              <a:rPr lang="en-US" dirty="0" smtClean="0"/>
              <a:t>Software Controls</a:t>
            </a:r>
          </a:p>
          <a:p>
            <a:r>
              <a:rPr lang="en-US" dirty="0" smtClean="0"/>
              <a:t>Hardware Controls</a:t>
            </a:r>
          </a:p>
          <a:p>
            <a:r>
              <a:rPr lang="en-US" dirty="0" smtClean="0"/>
              <a:t>Physical Access </a:t>
            </a:r>
            <a:br>
              <a:rPr lang="en-US" dirty="0" smtClean="0"/>
            </a:br>
            <a:r>
              <a:rPr lang="en-US" dirty="0" smtClean="0"/>
              <a:t>Control</a:t>
            </a:r>
            <a:endParaRPr lang="en-US" dirty="0"/>
          </a:p>
        </p:txBody>
      </p:sp>
      <p:pic>
        <p:nvPicPr>
          <p:cNvPr id="5" name="Picture 4"/>
          <p:cNvPicPr>
            <a:picLocks noChangeAspect="1"/>
          </p:cNvPicPr>
          <p:nvPr/>
        </p:nvPicPr>
        <p:blipFill>
          <a:blip r:embed="rId3"/>
          <a:stretch>
            <a:fillRect/>
          </a:stretch>
        </p:blipFill>
        <p:spPr>
          <a:xfrm>
            <a:off x="4545706" y="1591812"/>
            <a:ext cx="4039494" cy="2371285"/>
          </a:xfrm>
          <a:prstGeom prst="rect">
            <a:avLst/>
          </a:prstGeom>
        </p:spPr>
      </p:pic>
    </p:spTree>
    <p:extLst>
      <p:ext uri="{BB962C8B-B14F-4D97-AF65-F5344CB8AC3E}">
        <p14:creationId xmlns:p14="http://schemas.microsoft.com/office/powerpoint/2010/main" val="395206781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Security Costs</a:t>
            </a:r>
            <a:endParaRPr lang="en-US" dirty="0"/>
          </a:p>
        </p:txBody>
      </p:sp>
      <p:sp>
        <p:nvSpPr>
          <p:cNvPr id="3" name="Content Placeholder 2"/>
          <p:cNvSpPr>
            <a:spLocks noGrp="1"/>
          </p:cNvSpPr>
          <p:nvPr>
            <p:ph idx="1"/>
          </p:nvPr>
        </p:nvSpPr>
        <p:spPr/>
        <p:txBody>
          <a:bodyPr>
            <a:normAutofit fontScale="92500" lnSpcReduction="20000"/>
          </a:bodyPr>
          <a:lstStyle/>
          <a:p>
            <a:r>
              <a:rPr lang="en-US" smtClean="0"/>
              <a:t>No security mechanism is free</a:t>
            </a:r>
          </a:p>
          <a:p>
            <a:pPr lvl="1"/>
            <a:r>
              <a:rPr lang="en-US" smtClean="0"/>
              <a:t>Direct costs: </a:t>
            </a:r>
            <a:br>
              <a:rPr lang="en-US" smtClean="0"/>
            </a:br>
            <a:r>
              <a:rPr lang="en-US" smtClean="0"/>
              <a:t>Design, implementation, enforcement,</a:t>
            </a:r>
            <a:br>
              <a:rPr lang="en-US" smtClean="0"/>
            </a:br>
            <a:r>
              <a:rPr lang="en-US" smtClean="0"/>
              <a:t>false positives</a:t>
            </a:r>
          </a:p>
          <a:p>
            <a:pPr lvl="1"/>
            <a:r>
              <a:rPr lang="en-US" smtClean="0"/>
              <a:t>Indirect costs:</a:t>
            </a:r>
            <a:br>
              <a:rPr lang="en-US" smtClean="0"/>
            </a:br>
            <a:r>
              <a:rPr lang="en-US" smtClean="0"/>
              <a:t>Lost productivity, added complexity</a:t>
            </a:r>
          </a:p>
          <a:p>
            <a:r>
              <a:rPr lang="en-US" smtClean="0"/>
              <a:t>Challenge is rationally weigh costs vs. risk</a:t>
            </a:r>
          </a:p>
          <a:p>
            <a:pPr lvl="1"/>
            <a:r>
              <a:rPr lang="en-US" smtClean="0"/>
              <a:t>Human psychology makes reasoning about high cost/low probability events hard</a:t>
            </a:r>
            <a:endParaRPr lang="en-US" dirty="0"/>
          </a:p>
        </p:txBody>
      </p:sp>
    </p:spTree>
    <p:extLst>
      <p:ext uri="{BB962C8B-B14F-4D97-AF65-F5344CB8AC3E}">
        <p14:creationId xmlns:p14="http://schemas.microsoft.com/office/powerpoint/2010/main" val="424920754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Thought Exercise</a:t>
            </a:r>
            <a:endParaRPr lang="en-US" dirty="0"/>
          </a:p>
        </p:txBody>
      </p:sp>
      <p:sp>
        <p:nvSpPr>
          <p:cNvPr id="3" name="Content Placeholder 2"/>
          <p:cNvSpPr>
            <a:spLocks noGrp="1"/>
          </p:cNvSpPr>
          <p:nvPr>
            <p:ph idx="1"/>
          </p:nvPr>
        </p:nvSpPr>
        <p:spPr/>
        <p:txBody>
          <a:bodyPr/>
          <a:lstStyle/>
          <a:p>
            <a:r>
              <a:rPr lang="en-US" smtClean="0"/>
              <a:t>Should you lock your door?</a:t>
            </a:r>
          </a:p>
          <a:p>
            <a:pPr lvl="1"/>
            <a:r>
              <a:rPr lang="en-US" smtClean="0"/>
              <a:t>Assets?</a:t>
            </a:r>
          </a:p>
          <a:p>
            <a:pPr lvl="1"/>
            <a:r>
              <a:rPr lang="en-US" smtClean="0"/>
              <a:t>Adversaries?</a:t>
            </a:r>
          </a:p>
          <a:p>
            <a:pPr lvl="1"/>
            <a:r>
              <a:rPr lang="en-US" smtClean="0"/>
              <a:t>Risk assessment?</a:t>
            </a:r>
          </a:p>
          <a:p>
            <a:pPr lvl="1"/>
            <a:r>
              <a:rPr lang="en-US" smtClean="0"/>
              <a:t>Countermeasures?</a:t>
            </a:r>
          </a:p>
          <a:p>
            <a:pPr lvl="1"/>
            <a:r>
              <a:rPr lang="en-US" smtClean="0"/>
              <a:t>Costs/benefits?</a:t>
            </a:r>
            <a:endParaRPr lang="en-US" dirty="0"/>
          </a:p>
        </p:txBody>
      </p:sp>
    </p:spTree>
    <p:extLst>
      <p:ext uri="{BB962C8B-B14F-4D97-AF65-F5344CB8AC3E}">
        <p14:creationId xmlns:p14="http://schemas.microsoft.com/office/powerpoint/2010/main" val="202221062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Thought Exercise</a:t>
            </a:r>
            <a:endParaRPr lang="en-US" dirty="0"/>
          </a:p>
        </p:txBody>
      </p:sp>
      <p:sp>
        <p:nvSpPr>
          <p:cNvPr id="3" name="Content Placeholder 2"/>
          <p:cNvSpPr>
            <a:spLocks noGrp="1"/>
          </p:cNvSpPr>
          <p:nvPr>
            <p:ph idx="1"/>
          </p:nvPr>
        </p:nvSpPr>
        <p:spPr/>
        <p:txBody>
          <a:bodyPr/>
          <a:lstStyle/>
          <a:p>
            <a:r>
              <a:rPr lang="en-US" smtClean="0"/>
              <a:t>Should you lock your bike?</a:t>
            </a:r>
            <a:endParaRPr lang="en-US" dirty="0" smtClean="0"/>
          </a:p>
        </p:txBody>
      </p:sp>
    </p:spTree>
    <p:extLst>
      <p:ext uri="{BB962C8B-B14F-4D97-AF65-F5344CB8AC3E}">
        <p14:creationId xmlns:p14="http://schemas.microsoft.com/office/powerpoint/2010/main" val="191067706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Learn More …</a:t>
            </a:r>
            <a:endParaRPr lang="en-US" dirty="0"/>
          </a:p>
        </p:txBody>
      </p:sp>
      <p:sp>
        <p:nvSpPr>
          <p:cNvPr id="3" name="Content Placeholder 2"/>
          <p:cNvSpPr>
            <a:spLocks noGrp="1"/>
          </p:cNvSpPr>
          <p:nvPr>
            <p:ph idx="1"/>
          </p:nvPr>
        </p:nvSpPr>
        <p:spPr/>
        <p:txBody>
          <a:bodyPr>
            <a:normAutofit fontScale="92500" lnSpcReduction="20000"/>
          </a:bodyPr>
          <a:lstStyle/>
          <a:p>
            <a:r>
              <a:rPr lang="en-US" dirty="0"/>
              <a:t>The Security Mindset. </a:t>
            </a:r>
            <a:r>
              <a:rPr lang="en-US" dirty="0">
                <a:hlinkClick r:id="rId2"/>
              </a:rPr>
              <a:t>https://www.schneier.com/blog/archives/2008/03/the_security_mi_1.</a:t>
            </a:r>
            <a:r>
              <a:rPr lang="en-US" dirty="0" smtClean="0">
                <a:hlinkClick r:id="rId2"/>
              </a:rPr>
              <a:t>html</a:t>
            </a:r>
            <a:endParaRPr lang="en-US" dirty="0" smtClean="0"/>
          </a:p>
          <a:p>
            <a:r>
              <a:rPr lang="en-US" dirty="0">
                <a:hlinkClick r:id="rId3"/>
              </a:rPr>
              <a:t>https://freedom-to-tinker.com/blog/felten/security-mindset-and-harmless-failures</a:t>
            </a:r>
            <a:r>
              <a:rPr lang="en-US" dirty="0" smtClean="0">
                <a:hlinkClick r:id="rId3"/>
              </a:rPr>
              <a:t>/</a:t>
            </a:r>
            <a:endParaRPr lang="en-US" dirty="0" smtClean="0"/>
          </a:p>
          <a:p>
            <a:r>
              <a:rPr lang="en-US" dirty="0">
                <a:hlinkClick r:id="rId4"/>
              </a:rPr>
              <a:t>https://cubist.cs.washington.edu/Security/2007/11/22/why-a-computer-security-course-blog</a:t>
            </a:r>
            <a:r>
              <a:rPr lang="en-US" dirty="0" smtClean="0">
                <a:hlinkClick r:id="rId4"/>
              </a:rPr>
              <a:t>/</a:t>
            </a:r>
            <a:endParaRPr lang="en-US" dirty="0" smtClean="0"/>
          </a:p>
          <a:p>
            <a:endParaRPr lang="en-US" dirty="0" smtClean="0"/>
          </a:p>
          <a:p>
            <a:endParaRPr lang="en-US" dirty="0"/>
          </a:p>
        </p:txBody>
      </p:sp>
    </p:spTree>
    <p:extLst>
      <p:ext uri="{BB962C8B-B14F-4D97-AF65-F5344CB8AC3E}">
        <p14:creationId xmlns:p14="http://schemas.microsoft.com/office/powerpoint/2010/main" val="248193263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Points of Vulnerability</a:t>
            </a:r>
            <a:endParaRPr lang="en-US" dirty="0"/>
          </a:p>
        </p:txBody>
      </p:sp>
      <p:sp>
        <p:nvSpPr>
          <p:cNvPr id="3" name="Content Placeholder 2"/>
          <p:cNvSpPr>
            <a:spLocks noGrp="1"/>
          </p:cNvSpPr>
          <p:nvPr>
            <p:ph idx="1"/>
          </p:nvPr>
        </p:nvSpPr>
        <p:spPr>
          <a:xfrm>
            <a:off x="457200" y="1917763"/>
            <a:ext cx="8229600" cy="2946011"/>
          </a:xfrm>
        </p:spPr>
        <p:txBody>
          <a:bodyPr/>
          <a:lstStyle/>
          <a:p>
            <a:r>
              <a:rPr lang="en-US" dirty="0" smtClean="0"/>
              <a:t>Hardware</a:t>
            </a:r>
          </a:p>
          <a:p>
            <a:r>
              <a:rPr lang="en-US" dirty="0" smtClean="0"/>
              <a:t>Software</a:t>
            </a:r>
          </a:p>
          <a:p>
            <a:r>
              <a:rPr lang="en-US" dirty="0" smtClean="0"/>
              <a:t>Data</a:t>
            </a:r>
          </a:p>
          <a:p>
            <a:r>
              <a:rPr lang="en-US" dirty="0" smtClean="0"/>
              <a:t>Networks</a:t>
            </a:r>
          </a:p>
          <a:p>
            <a:r>
              <a:rPr lang="en-US" dirty="0" smtClean="0"/>
              <a:t>People</a:t>
            </a:r>
            <a:endParaRPr lang="en-US" dirty="0"/>
          </a:p>
        </p:txBody>
      </p:sp>
      <p:sp>
        <p:nvSpPr>
          <p:cNvPr id="4" name="TextBox 3"/>
          <p:cNvSpPr txBox="1"/>
          <p:nvPr/>
        </p:nvSpPr>
        <p:spPr>
          <a:xfrm>
            <a:off x="975584" y="1063229"/>
            <a:ext cx="6862731" cy="830997"/>
          </a:xfrm>
          <a:prstGeom prst="rect">
            <a:avLst/>
          </a:prstGeom>
          <a:solidFill>
            <a:schemeClr val="tx2">
              <a:lumMod val="20000"/>
              <a:lumOff val="80000"/>
            </a:schemeClr>
          </a:solidFill>
        </p:spPr>
        <p:txBody>
          <a:bodyPr wrap="square" rtlCol="0">
            <a:spAutoFit/>
          </a:bodyPr>
          <a:lstStyle/>
          <a:p>
            <a:pPr algn="ctr"/>
            <a:r>
              <a:rPr lang="en-US" sz="2400" dirty="0"/>
              <a:t>A weakness in the security system that might be exploited to cause </a:t>
            </a:r>
            <a:r>
              <a:rPr lang="en-US" sz="2400" dirty="0" smtClean="0"/>
              <a:t>harm.</a:t>
            </a:r>
            <a:endParaRPr lang="en-US" sz="2400" dirty="0" smtClean="0">
              <a:effectLst/>
            </a:endParaRPr>
          </a:p>
        </p:txBody>
      </p:sp>
    </p:spTree>
    <p:extLst>
      <p:ext uri="{BB962C8B-B14F-4D97-AF65-F5344CB8AC3E}">
        <p14:creationId xmlns:p14="http://schemas.microsoft.com/office/powerpoint/2010/main" val="104875786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federalnavigators.com/wp-content/uploads/2015/06/OPM-Hacked.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 b="30291"/>
          <a:stretch/>
        </p:blipFill>
        <p:spPr bwMode="auto">
          <a:xfrm>
            <a:off x="198522" y="135048"/>
            <a:ext cx="3314700" cy="11553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breakingdefense.com/wp-content/uploads/sites/3/2015/06/Chinese-naval-war-colleg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531" y="1290388"/>
            <a:ext cx="3311692" cy="182660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getyounity.com/wp-content/uploads/2014/06/icloud-security-risk-1024x426.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3513222" y="135063"/>
            <a:ext cx="3086100" cy="213421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graysharkllc.com/wp-content/uploads/2014/08/common_passwords_wordclou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546" y="3116992"/>
            <a:ext cx="3305676" cy="177404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blog.adafruit.com/wp-content/uploads/2014/06/BpYdmwUIcAAxkkt.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3510214" y="2269267"/>
            <a:ext cx="1143000" cy="288012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www.internetsociety.org/sites/default/files/styles/medium/public/heartbleed.png?itok=alIYfE4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99322" y="135046"/>
            <a:ext cx="2316078" cy="2803280"/>
          </a:xfrm>
          <a:prstGeom prst="rect">
            <a:avLst/>
          </a:prstGeom>
          <a:solidFill>
            <a:schemeClr val="bg1">
              <a:lumMod val="75000"/>
            </a:schemeClr>
          </a:solidFill>
        </p:spPr>
      </p:pic>
      <p:pic>
        <p:nvPicPr>
          <p:cNvPr id="1038" name="Picture 14" descr="http://www.wired.com/wp-content/uploads/2015/07/IMG_0724-1024x768.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auto">
          <a:xfrm>
            <a:off x="4629673" y="2266273"/>
            <a:ext cx="4285735" cy="2883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404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047079"/>
            <a:ext cx="8229600" cy="857250"/>
          </a:xfrm>
        </p:spPr>
        <p:txBody>
          <a:bodyPr/>
          <a:lstStyle/>
          <a:p>
            <a:r>
              <a:rPr lang="en-US" dirty="0" smtClean="0"/>
              <a:t>Course Logistics</a:t>
            </a:r>
            <a:endParaRPr lang="en-US" dirty="0"/>
          </a:p>
        </p:txBody>
      </p:sp>
    </p:spTree>
    <p:extLst>
      <p:ext uri="{BB962C8B-B14F-4D97-AF65-F5344CB8AC3E}">
        <p14:creationId xmlns:p14="http://schemas.microsoft.com/office/powerpoint/2010/main" val="364639602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Structure</a:t>
            </a:r>
            <a:endParaRPr lang="en-US" dirty="0"/>
          </a:p>
        </p:txBody>
      </p:sp>
      <p:sp>
        <p:nvSpPr>
          <p:cNvPr id="3" name="Content Placeholder 2"/>
          <p:cNvSpPr>
            <a:spLocks noGrp="1"/>
          </p:cNvSpPr>
          <p:nvPr>
            <p:ph idx="1"/>
          </p:nvPr>
        </p:nvSpPr>
        <p:spPr/>
        <p:txBody>
          <a:bodyPr/>
          <a:lstStyle/>
          <a:p>
            <a:r>
              <a:rPr lang="en-US" dirty="0" smtClean="0"/>
              <a:t>Cryptography</a:t>
            </a:r>
          </a:p>
          <a:p>
            <a:r>
              <a:rPr lang="en-US" dirty="0" smtClean="0"/>
              <a:t>Application Security</a:t>
            </a:r>
          </a:p>
          <a:p>
            <a:r>
              <a:rPr lang="en-US" dirty="0" smtClean="0"/>
              <a:t>Web Security</a:t>
            </a:r>
          </a:p>
          <a:p>
            <a:r>
              <a:rPr lang="en-US" dirty="0" smtClean="0"/>
              <a:t>Network Security</a:t>
            </a:r>
          </a:p>
          <a:p>
            <a:r>
              <a:rPr lang="en-US" dirty="0" smtClean="0"/>
              <a:t>“Security In Context”</a:t>
            </a:r>
            <a:endParaRPr lang="en-US" dirty="0"/>
          </a:p>
        </p:txBody>
      </p:sp>
    </p:spTree>
    <p:extLst>
      <p:ext uri="{BB962C8B-B14F-4D97-AF65-F5344CB8AC3E}">
        <p14:creationId xmlns:p14="http://schemas.microsoft.com/office/powerpoint/2010/main" val="130963433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Instructors</a:t>
            </a:r>
            <a:endParaRPr lang="en-US" dirty="0"/>
          </a:p>
        </p:txBody>
      </p:sp>
      <p:sp>
        <p:nvSpPr>
          <p:cNvPr id="4" name="Content Placeholder 3"/>
          <p:cNvSpPr>
            <a:spLocks noGrp="1"/>
          </p:cNvSpPr>
          <p:nvPr>
            <p:ph idx="1"/>
          </p:nvPr>
        </p:nvSpPr>
        <p:spPr/>
        <p:txBody>
          <a:bodyPr>
            <a:normAutofit/>
          </a:bodyPr>
          <a:lstStyle/>
          <a:p>
            <a:r>
              <a:rPr lang="en-US" b="1" dirty="0" smtClean="0"/>
              <a:t>Assistants: </a:t>
            </a:r>
            <a:r>
              <a:rPr lang="en-US" dirty="0" smtClean="0"/>
              <a:t>Sotiris </a:t>
            </a:r>
            <a:r>
              <a:rPr lang="en-US" dirty="0" err="1" smtClean="0"/>
              <a:t>Apostolakis</a:t>
            </a:r>
            <a:r>
              <a:rPr lang="en-US" dirty="0" smtClean="0"/>
              <a:t>, </a:t>
            </a:r>
            <a:r>
              <a:rPr lang="en-US" dirty="0" err="1" smtClean="0"/>
              <a:t>Qipeng</a:t>
            </a:r>
            <a:r>
              <a:rPr lang="en-US" dirty="0" smtClean="0"/>
              <a:t> Liu, Ming-Yee Tsang, William Yang</a:t>
            </a:r>
          </a:p>
          <a:p>
            <a:pPr lvl="1"/>
            <a:r>
              <a:rPr lang="en-US" dirty="0" smtClean="0"/>
              <a:t>Office hours everyday</a:t>
            </a:r>
          </a:p>
          <a:p>
            <a:pPr lvl="1"/>
            <a:r>
              <a:rPr lang="en-US" dirty="0" smtClean="0"/>
              <a:t>Office hours will increase near deadlines</a:t>
            </a:r>
          </a:p>
          <a:p>
            <a:pPr lvl="1"/>
            <a:endParaRPr lang="en-US" dirty="0"/>
          </a:p>
          <a:p>
            <a:r>
              <a:rPr lang="en-US" dirty="0" smtClean="0"/>
              <a:t>Talk to the TAs about assignments!</a:t>
            </a:r>
            <a:endParaRPr lang="en-US" dirty="0"/>
          </a:p>
        </p:txBody>
      </p:sp>
    </p:spTree>
    <p:extLst>
      <p:ext uri="{BB962C8B-B14F-4D97-AF65-F5344CB8AC3E}">
        <p14:creationId xmlns:p14="http://schemas.microsoft.com/office/powerpoint/2010/main" val="15227533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Online Interaction and Participation</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Piazza</a:t>
            </a:r>
          </a:p>
          <a:p>
            <a:pPr lvl="1"/>
            <a:r>
              <a:rPr lang="en-US" dirty="0" smtClean="0"/>
              <a:t>Extended discussions</a:t>
            </a:r>
          </a:p>
          <a:p>
            <a:pPr lvl="1"/>
            <a:r>
              <a:rPr lang="en-US" b="1" dirty="0" smtClean="0"/>
              <a:t>If you have an assignment question, check here first</a:t>
            </a:r>
          </a:p>
          <a:p>
            <a:endParaRPr lang="en-US" dirty="0"/>
          </a:p>
          <a:p>
            <a:r>
              <a:rPr lang="en-US" dirty="0" smtClean="0"/>
              <a:t>Slack (</a:t>
            </a:r>
            <a:r>
              <a:rPr lang="en-US" dirty="0" smtClean="0">
                <a:hlinkClick r:id="rId2"/>
              </a:rPr>
              <a:t>https://cos432.slack.com/</a:t>
            </a:r>
            <a:r>
              <a:rPr lang="en-US" dirty="0"/>
              <a:t>)</a:t>
            </a:r>
            <a:endParaRPr lang="en-US" dirty="0" smtClean="0"/>
          </a:p>
          <a:p>
            <a:pPr lvl="1"/>
            <a:r>
              <a:rPr lang="en-US" dirty="0" smtClean="0"/>
              <a:t>Quick questions, clarifications, collaborations and discussions with students</a:t>
            </a:r>
          </a:p>
          <a:p>
            <a:endParaRPr lang="en-US" dirty="0"/>
          </a:p>
          <a:p>
            <a:r>
              <a:rPr lang="en-US" dirty="0" smtClean="0"/>
              <a:t>Blackboard</a:t>
            </a:r>
          </a:p>
          <a:p>
            <a:pPr lvl="1"/>
            <a:r>
              <a:rPr lang="en-US" dirty="0" smtClean="0"/>
              <a:t>Lecture notes and readings</a:t>
            </a:r>
            <a:endParaRPr lang="en-US" dirty="0"/>
          </a:p>
        </p:txBody>
      </p:sp>
    </p:spTree>
    <p:extLst>
      <p:ext uri="{BB962C8B-B14F-4D97-AF65-F5344CB8AC3E}">
        <p14:creationId xmlns:p14="http://schemas.microsoft.com/office/powerpoint/2010/main" val="209023946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Lecture Notes and Readings</a:t>
            </a:r>
            <a:endParaRPr lang="en-US" dirty="0"/>
          </a:p>
        </p:txBody>
      </p:sp>
      <p:sp>
        <p:nvSpPr>
          <p:cNvPr id="5" name="Content Placeholder 4"/>
          <p:cNvSpPr>
            <a:spLocks noGrp="1"/>
          </p:cNvSpPr>
          <p:nvPr>
            <p:ph idx="1"/>
          </p:nvPr>
        </p:nvSpPr>
        <p:spPr/>
        <p:txBody>
          <a:bodyPr>
            <a:normAutofit fontScale="92500" lnSpcReduction="10000"/>
          </a:bodyPr>
          <a:lstStyle/>
          <a:p>
            <a:r>
              <a:rPr lang="en-US" dirty="0"/>
              <a:t>Slides will be on </a:t>
            </a:r>
            <a:r>
              <a:rPr lang="en-US" dirty="0" smtClean="0"/>
              <a:t>Blackboard</a:t>
            </a:r>
            <a:endParaRPr lang="en-US" dirty="0"/>
          </a:p>
          <a:p>
            <a:pPr lvl="1"/>
            <a:r>
              <a:rPr lang="en-US" dirty="0" smtClean="0"/>
              <a:t>After class, </a:t>
            </a:r>
            <a:r>
              <a:rPr lang="en-US" b="1" dirty="0" smtClean="0"/>
              <a:t>not public</a:t>
            </a:r>
          </a:p>
          <a:p>
            <a:pPr lvl="1"/>
            <a:r>
              <a:rPr lang="en-US" dirty="0" smtClean="0"/>
              <a:t>May be modified during lecture (will experiment)</a:t>
            </a:r>
            <a:endParaRPr lang="en-US" dirty="0"/>
          </a:p>
          <a:p>
            <a:r>
              <a:rPr lang="en-US" dirty="0"/>
              <a:t>No required </a:t>
            </a:r>
            <a:r>
              <a:rPr lang="en-US" dirty="0" smtClean="0"/>
              <a:t>textbook</a:t>
            </a:r>
          </a:p>
          <a:p>
            <a:pPr lvl="1"/>
            <a:r>
              <a:rPr lang="en-US" dirty="0" smtClean="0"/>
              <a:t>Several </a:t>
            </a:r>
            <a:r>
              <a:rPr lang="en-US" dirty="0"/>
              <a:t>optional </a:t>
            </a:r>
            <a:r>
              <a:rPr lang="en-US" dirty="0" smtClean="0"/>
              <a:t>books, see website</a:t>
            </a:r>
          </a:p>
          <a:p>
            <a:r>
              <a:rPr lang="en-US" dirty="0" smtClean="0"/>
              <a:t>When appropriate, a paper or article for reading</a:t>
            </a:r>
          </a:p>
          <a:p>
            <a:pPr lvl="1"/>
            <a:r>
              <a:rPr lang="en-US" dirty="0" smtClean="0"/>
              <a:t>Discussion will count towards participation grade</a:t>
            </a:r>
            <a:endParaRPr lang="en-US" dirty="0"/>
          </a:p>
          <a:p>
            <a:endParaRPr lang="en-US" dirty="0"/>
          </a:p>
        </p:txBody>
      </p:sp>
    </p:spTree>
    <p:extLst>
      <p:ext uri="{BB962C8B-B14F-4D97-AF65-F5344CB8AC3E}">
        <p14:creationId xmlns:p14="http://schemas.microsoft.com/office/powerpoint/2010/main" val="25862342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Collaboration Policies: Assignments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Find a partner for the assignments</a:t>
            </a:r>
          </a:p>
          <a:p>
            <a:pPr lvl="1"/>
            <a:r>
              <a:rPr lang="en-US" dirty="0" smtClean="0"/>
              <a:t>You will keep this partner for </a:t>
            </a:r>
            <a:r>
              <a:rPr lang="en-US" i="1" dirty="0" smtClean="0"/>
              <a:t>all</a:t>
            </a:r>
            <a:r>
              <a:rPr lang="en-US" dirty="0" smtClean="0"/>
              <a:t> assignments</a:t>
            </a:r>
          </a:p>
          <a:p>
            <a:pPr lvl="1"/>
            <a:r>
              <a:rPr lang="en-US" dirty="0" smtClean="0"/>
              <a:t>Changes are allowed, but as exceptions</a:t>
            </a:r>
          </a:p>
          <a:p>
            <a:r>
              <a:rPr lang="en-US" dirty="0" smtClean="0"/>
              <a:t>Except where noted, you can collaborate with other pairs</a:t>
            </a:r>
          </a:p>
          <a:p>
            <a:pPr lvl="1"/>
            <a:r>
              <a:rPr lang="en-US" dirty="0" smtClean="0"/>
              <a:t>You must acknowledge any collaborators</a:t>
            </a:r>
          </a:p>
          <a:p>
            <a:r>
              <a:rPr lang="en-US" dirty="0" smtClean="0"/>
              <a:t>We reserve the right to run Moss, etc.</a:t>
            </a:r>
          </a:p>
        </p:txBody>
      </p:sp>
    </p:spTree>
    <p:extLst>
      <p:ext uri="{BB962C8B-B14F-4D97-AF65-F5344CB8AC3E}">
        <p14:creationId xmlns:p14="http://schemas.microsoft.com/office/powerpoint/2010/main" val="160010291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Collaboration Policy: Exams</a:t>
            </a:r>
            <a:endParaRPr lang="en-US" dirty="0"/>
          </a:p>
        </p:txBody>
      </p:sp>
      <p:sp>
        <p:nvSpPr>
          <p:cNvPr id="3" name="Content Placeholder 2"/>
          <p:cNvSpPr>
            <a:spLocks noGrp="1"/>
          </p:cNvSpPr>
          <p:nvPr>
            <p:ph idx="1"/>
          </p:nvPr>
        </p:nvSpPr>
        <p:spPr>
          <a:xfrm>
            <a:off x="457200" y="1200151"/>
            <a:ext cx="7531510" cy="3394472"/>
          </a:xfrm>
        </p:spPr>
        <p:txBody>
          <a:bodyPr>
            <a:normAutofit lnSpcReduction="10000"/>
          </a:bodyPr>
          <a:lstStyle/>
          <a:p>
            <a:r>
              <a:rPr lang="en-US" dirty="0" smtClean="0"/>
              <a:t>One page of notes allowed</a:t>
            </a:r>
            <a:br>
              <a:rPr lang="en-US" dirty="0" smtClean="0"/>
            </a:br>
            <a:endParaRPr lang="en-US" dirty="0" smtClean="0"/>
          </a:p>
          <a:p>
            <a:r>
              <a:rPr lang="en-US" dirty="0" smtClean="0"/>
              <a:t>For one problem on the exam for which you are least sure of, you can write down the name of another student who you think is most likely to know the answer</a:t>
            </a:r>
            <a:br>
              <a:rPr lang="en-US" dirty="0" smtClean="0"/>
            </a:br>
            <a:r>
              <a:rPr lang="en-US" dirty="0" smtClean="0"/>
              <a:t>[Credit: Last Sunday’s </a:t>
            </a:r>
            <a:r>
              <a:rPr lang="en-US" i="1" dirty="0" smtClean="0"/>
              <a:t>New York Times</a:t>
            </a:r>
            <a:r>
              <a:rPr lang="en-US" dirty="0" smtClean="0"/>
              <a:t>]</a:t>
            </a:r>
            <a:endParaRPr lang="en-US" dirty="0"/>
          </a:p>
        </p:txBody>
      </p:sp>
    </p:spTree>
    <p:extLst>
      <p:ext uri="{BB962C8B-B14F-4D97-AF65-F5344CB8AC3E}">
        <p14:creationId xmlns:p14="http://schemas.microsoft.com/office/powerpoint/2010/main" val="34037107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Late Policy</a:t>
            </a:r>
            <a:endParaRPr lang="en-US" dirty="0"/>
          </a:p>
        </p:txBody>
      </p:sp>
      <p:sp>
        <p:nvSpPr>
          <p:cNvPr id="3" name="Content Placeholder 2"/>
          <p:cNvSpPr>
            <a:spLocks noGrp="1"/>
          </p:cNvSpPr>
          <p:nvPr>
            <p:ph idx="1"/>
          </p:nvPr>
        </p:nvSpPr>
        <p:spPr/>
        <p:txBody>
          <a:bodyPr>
            <a:normAutofit fontScale="55000" lnSpcReduction="20000"/>
          </a:bodyPr>
          <a:lstStyle/>
          <a:p>
            <a:r>
              <a:rPr lang="en-US" dirty="0"/>
              <a:t>You start the term with a grace period "balance" of 96 hours.</a:t>
            </a:r>
          </a:p>
          <a:p>
            <a:r>
              <a:rPr lang="en-US" dirty="0"/>
              <a:t>Each assignment will be due at 6:00 p.m. (Princeton Local Time) on the due date.</a:t>
            </a:r>
          </a:p>
          <a:p>
            <a:r>
              <a:rPr lang="en-US" dirty="0"/>
              <a:t>For each assignment, every hour late (or fraction thereof) that you turn in the assignment will subtract one hour from your grace-period balance. For example, if you turn in your assignment at </a:t>
            </a:r>
            <a:r>
              <a:rPr lang="en-US" dirty="0" smtClean="0"/>
              <a:t>7:02 p.m</a:t>
            </a:r>
            <a:r>
              <a:rPr lang="en-US" dirty="0"/>
              <a:t>. on the date </a:t>
            </a:r>
            <a:r>
              <a:rPr lang="en-US" dirty="0" smtClean="0"/>
              <a:t>of </a:t>
            </a:r>
            <a:r>
              <a:rPr lang="en-US" dirty="0"/>
              <a:t>the due date, we will count this as two hours against your grace period.</a:t>
            </a:r>
          </a:p>
          <a:p>
            <a:r>
              <a:rPr lang="en-US" dirty="0"/>
              <a:t>As long as your grace period balance is positive, you can turn in any assignment late without penalty.</a:t>
            </a:r>
          </a:p>
          <a:p>
            <a:r>
              <a:rPr lang="en-US" dirty="0"/>
              <a:t>Once your grace period balance reaches zero, you will receive half credit for any assignment that you turn in, as long as you turn it in within one week of the due date. If your grace period balance is zero and you turn in an assignment more than one week late, you will receive no credit for the assignment. </a:t>
            </a:r>
            <a:r>
              <a:rPr lang="en-US" b="1" dirty="0"/>
              <a:t>Important:</a:t>
            </a:r>
            <a:r>
              <a:rPr lang="en-US" dirty="0"/>
              <a:t> You must still turn in all assignments to pass the course, even if you receive zero points on an assignment. Turning in all assignments is a necessary condition for passing.</a:t>
            </a:r>
          </a:p>
          <a:p>
            <a:endParaRPr lang="en-US" dirty="0"/>
          </a:p>
        </p:txBody>
      </p:sp>
    </p:spTree>
    <p:extLst>
      <p:ext uri="{BB962C8B-B14F-4D97-AF65-F5344CB8AC3E}">
        <p14:creationId xmlns:p14="http://schemas.microsoft.com/office/powerpoint/2010/main" val="41166822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Classroom Policies</a:t>
            </a:r>
            <a:endParaRPr lang="en-US" dirty="0"/>
          </a:p>
        </p:txBody>
      </p:sp>
      <p:sp>
        <p:nvSpPr>
          <p:cNvPr id="5" name="Content Placeholder 4"/>
          <p:cNvSpPr>
            <a:spLocks noGrp="1"/>
          </p:cNvSpPr>
          <p:nvPr>
            <p:ph idx="1"/>
          </p:nvPr>
        </p:nvSpPr>
        <p:spPr/>
        <p:txBody>
          <a:bodyPr>
            <a:normAutofit/>
          </a:bodyPr>
          <a:lstStyle/>
          <a:p>
            <a:r>
              <a:rPr lang="en-US" dirty="0" smtClean="0"/>
              <a:t>Don’t </a:t>
            </a:r>
            <a:r>
              <a:rPr lang="en-US" dirty="0"/>
              <a:t>use laptops in </a:t>
            </a:r>
            <a:r>
              <a:rPr lang="en-US" dirty="0" smtClean="0"/>
              <a:t>class.</a:t>
            </a:r>
          </a:p>
          <a:p>
            <a:pPr lvl="1"/>
            <a:r>
              <a:rPr lang="en-US" dirty="0" smtClean="0"/>
              <a:t>Why?</a:t>
            </a:r>
          </a:p>
          <a:p>
            <a:pPr lvl="1"/>
            <a:r>
              <a:rPr lang="en-US" dirty="0" smtClean="0"/>
              <a:t>Note-taking is OK, but Facebook is distracting to you </a:t>
            </a:r>
            <a:r>
              <a:rPr lang="en-US" i="1" dirty="0" smtClean="0"/>
              <a:t>and to other students</a:t>
            </a:r>
            <a:r>
              <a:rPr lang="en-US" dirty="0" smtClean="0"/>
              <a:t>.</a:t>
            </a:r>
          </a:p>
          <a:p>
            <a:endParaRPr lang="en-US" dirty="0"/>
          </a:p>
          <a:p>
            <a:r>
              <a:rPr lang="en-US" dirty="0" smtClean="0"/>
              <a:t>Have </a:t>
            </a:r>
            <a:r>
              <a:rPr lang="en-US" dirty="0"/>
              <a:t>a good reason? Talk to </a:t>
            </a:r>
            <a:r>
              <a:rPr lang="en-US" dirty="0" smtClean="0"/>
              <a:t>me first.</a:t>
            </a:r>
          </a:p>
        </p:txBody>
      </p:sp>
    </p:spTree>
    <p:extLst>
      <p:ext uri="{BB962C8B-B14F-4D97-AF65-F5344CB8AC3E}">
        <p14:creationId xmlns:p14="http://schemas.microsoft.com/office/powerpoint/2010/main" val="2091827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Grading</a:t>
            </a:r>
            <a:endParaRPr lang="en-US" dirty="0"/>
          </a:p>
        </p:txBody>
      </p:sp>
      <p:sp>
        <p:nvSpPr>
          <p:cNvPr id="4" name="Content Placeholder 3"/>
          <p:cNvSpPr>
            <a:spLocks noGrp="1"/>
          </p:cNvSpPr>
          <p:nvPr>
            <p:ph idx="1"/>
          </p:nvPr>
        </p:nvSpPr>
        <p:spPr/>
        <p:txBody>
          <a:bodyPr>
            <a:noAutofit/>
          </a:bodyPr>
          <a:lstStyle/>
          <a:p>
            <a:r>
              <a:rPr lang="en-US" b="1" dirty="0"/>
              <a:t>6</a:t>
            </a:r>
            <a:r>
              <a:rPr lang="en-US" b="1" dirty="0" smtClean="0"/>
              <a:t>0%  </a:t>
            </a:r>
            <a:r>
              <a:rPr lang="en-US" dirty="0" smtClean="0"/>
              <a:t>Assignments</a:t>
            </a:r>
            <a:endParaRPr lang="en-US" dirty="0"/>
          </a:p>
          <a:p>
            <a:pPr lvl="1"/>
            <a:r>
              <a:rPr lang="en-US" dirty="0" smtClean="0"/>
              <a:t>Total of 5, </a:t>
            </a:r>
            <a:r>
              <a:rPr lang="en-US" dirty="0"/>
              <a:t>evenly </a:t>
            </a:r>
            <a:r>
              <a:rPr lang="en-US" dirty="0" smtClean="0"/>
              <a:t>spaced</a:t>
            </a:r>
          </a:p>
          <a:p>
            <a:pPr lvl="1"/>
            <a:r>
              <a:rPr lang="en-US" dirty="0" smtClean="0"/>
              <a:t>Java, </a:t>
            </a:r>
            <a:r>
              <a:rPr lang="en-US" b="1" dirty="0" smtClean="0"/>
              <a:t>Python</a:t>
            </a:r>
            <a:endParaRPr lang="en-US" b="1" dirty="0"/>
          </a:p>
          <a:p>
            <a:r>
              <a:rPr lang="en-US" b="1" dirty="0" smtClean="0"/>
              <a:t>40%  </a:t>
            </a:r>
            <a:r>
              <a:rPr lang="en-US" dirty="0" smtClean="0"/>
              <a:t>Exams</a:t>
            </a:r>
            <a:endParaRPr lang="en-US" dirty="0"/>
          </a:p>
          <a:p>
            <a:r>
              <a:rPr lang="en-US" b="1" dirty="0" smtClean="0"/>
              <a:t>  …  </a:t>
            </a:r>
            <a:r>
              <a:rPr lang="en-US" dirty="0" smtClean="0"/>
              <a:t>Class participation</a:t>
            </a:r>
          </a:p>
          <a:p>
            <a:pPr lvl="1"/>
            <a:r>
              <a:rPr lang="en-US" dirty="0" smtClean="0"/>
              <a:t>(Piazza, Lectures, Office Hours) </a:t>
            </a:r>
            <a:endParaRPr lang="en-US" dirty="0"/>
          </a:p>
        </p:txBody>
      </p:sp>
    </p:spTree>
    <p:extLst>
      <p:ext uri="{BB962C8B-B14F-4D97-AF65-F5344CB8AC3E}">
        <p14:creationId xmlns:p14="http://schemas.microsoft.com/office/powerpoint/2010/main" val="3656877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0089" y="241798"/>
            <a:ext cx="4826000" cy="4508500"/>
          </a:xfrm>
          <a:prstGeom prst="rect">
            <a:avLst/>
          </a:prstGeom>
        </p:spPr>
      </p:pic>
      <p:pic>
        <p:nvPicPr>
          <p:cNvPr id="3" name="Shape 193"/>
          <p:cNvPicPr preferRelativeResize="0"/>
          <p:nvPr/>
        </p:nvPicPr>
        <p:blipFill rotWithShape="1">
          <a:blip r:embed="rId3">
            <a:alphaModFix/>
          </a:blip>
          <a:srcRect t="3250" r="5329" b="47273"/>
          <a:stretch/>
        </p:blipFill>
        <p:spPr>
          <a:xfrm>
            <a:off x="6444910" y="361575"/>
            <a:ext cx="1598524" cy="4637674"/>
          </a:xfrm>
          <a:prstGeom prst="rect">
            <a:avLst/>
          </a:prstGeom>
          <a:noFill/>
          <a:ln>
            <a:noFill/>
          </a:ln>
        </p:spPr>
      </p:pic>
      <p:pic>
        <p:nvPicPr>
          <p:cNvPr id="4" name="Picture 3"/>
          <p:cNvPicPr>
            <a:picLocks noChangeAspect="1"/>
          </p:cNvPicPr>
          <p:nvPr/>
        </p:nvPicPr>
        <p:blipFill>
          <a:blip r:embed="rId4"/>
          <a:stretch>
            <a:fillRect/>
          </a:stretch>
        </p:blipFill>
        <p:spPr>
          <a:xfrm>
            <a:off x="2716303" y="1840596"/>
            <a:ext cx="4102212" cy="1861508"/>
          </a:xfrm>
          <a:prstGeom prst="rect">
            <a:avLst/>
          </a:prstGeom>
        </p:spPr>
      </p:pic>
    </p:spTree>
    <p:extLst>
      <p:ext uri="{BB962C8B-B14F-4D97-AF65-F5344CB8AC3E}">
        <p14:creationId xmlns:p14="http://schemas.microsoft.com/office/powerpoint/2010/main" val="29131292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3100" y="502006"/>
            <a:ext cx="4286156" cy="4006442"/>
          </a:xfrm>
        </p:spPr>
        <p:txBody>
          <a:bodyPr>
            <a:noAutofit/>
          </a:bodyPr>
          <a:lstStyle/>
          <a:p>
            <a:r>
              <a:rPr lang="en-US" sz="2400" dirty="0" smtClean="0"/>
              <a:t>Security-oriented programming contest</a:t>
            </a:r>
          </a:p>
          <a:p>
            <a:r>
              <a:rPr lang="en-US" sz="2400" dirty="0" smtClean="0"/>
              <a:t>Starts September 23</a:t>
            </a:r>
          </a:p>
          <a:p>
            <a:r>
              <a:rPr lang="en-US" sz="2400" dirty="0" smtClean="0"/>
              <a:t>2-4 person teams</a:t>
            </a:r>
          </a:p>
          <a:p>
            <a:r>
              <a:rPr lang="en-US" sz="2400" b="1" dirty="0" smtClean="0"/>
              <a:t>Extra credit</a:t>
            </a:r>
            <a:endParaRPr lang="en-US" sz="2400" dirty="0" smtClean="0"/>
          </a:p>
          <a:p>
            <a:pPr lvl="1"/>
            <a:r>
              <a:rPr lang="en-US" sz="2000" b="1" dirty="0" smtClean="0"/>
              <a:t>If you participate*, drop one assignment</a:t>
            </a:r>
          </a:p>
          <a:p>
            <a:pPr lvl="1"/>
            <a:r>
              <a:rPr lang="en-US" sz="2000" b="1" dirty="0" smtClean="0"/>
              <a:t>If you place or win, drop one exam and one assignment</a:t>
            </a:r>
            <a:endParaRPr lang="en-US" sz="2000" b="1" dirty="0"/>
          </a:p>
        </p:txBody>
      </p:sp>
      <p:pic>
        <p:nvPicPr>
          <p:cNvPr id="6" name="Picture 5"/>
          <p:cNvPicPr>
            <a:picLocks noChangeAspect="1"/>
          </p:cNvPicPr>
          <p:nvPr/>
        </p:nvPicPr>
        <p:blipFill>
          <a:blip r:embed="rId2"/>
          <a:stretch>
            <a:fillRect/>
          </a:stretch>
        </p:blipFill>
        <p:spPr>
          <a:xfrm>
            <a:off x="4785408" y="106418"/>
            <a:ext cx="4036179" cy="1981662"/>
          </a:xfrm>
          <a:prstGeom prst="rect">
            <a:avLst/>
          </a:prstGeom>
        </p:spPr>
      </p:pic>
      <p:sp>
        <p:nvSpPr>
          <p:cNvPr id="8" name="TextBox 7"/>
          <p:cNvSpPr txBox="1"/>
          <p:nvPr/>
        </p:nvSpPr>
        <p:spPr>
          <a:xfrm>
            <a:off x="4978844" y="2489740"/>
            <a:ext cx="3842743" cy="369332"/>
          </a:xfrm>
          <a:prstGeom prst="rect">
            <a:avLst/>
          </a:prstGeom>
          <a:solidFill>
            <a:srgbClr val="C6D9F1"/>
          </a:solidFill>
        </p:spPr>
        <p:txBody>
          <a:bodyPr wrap="square" rtlCol="0">
            <a:spAutoFit/>
          </a:bodyPr>
          <a:lstStyle/>
          <a:p>
            <a:pPr algn="ctr"/>
            <a:r>
              <a:rPr lang="en-US" dirty="0" smtClean="0"/>
              <a:t>https://</a:t>
            </a:r>
            <a:r>
              <a:rPr lang="en-US" dirty="0" err="1" smtClean="0"/>
              <a:t>builditbreakit.org</a:t>
            </a:r>
            <a:r>
              <a:rPr lang="en-US" dirty="0" smtClean="0"/>
              <a:t>/</a:t>
            </a:r>
            <a:endParaRPr lang="en-US" dirty="0"/>
          </a:p>
        </p:txBody>
      </p:sp>
    </p:spTree>
    <p:extLst>
      <p:ext uri="{BB962C8B-B14F-4D97-AF65-F5344CB8AC3E}">
        <p14:creationId xmlns:p14="http://schemas.microsoft.com/office/powerpoint/2010/main" val="215765928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Participation</a:t>
            </a:r>
            <a:endParaRPr lang="en-US" dirty="0"/>
          </a:p>
        </p:txBody>
      </p:sp>
      <p:sp>
        <p:nvSpPr>
          <p:cNvPr id="5" name="Content Placeholder 4"/>
          <p:cNvSpPr>
            <a:spLocks noGrp="1"/>
          </p:cNvSpPr>
          <p:nvPr>
            <p:ph idx="1"/>
          </p:nvPr>
        </p:nvSpPr>
        <p:spPr>
          <a:xfrm>
            <a:off x="457200" y="1200156"/>
            <a:ext cx="8229600" cy="3600449"/>
          </a:xfrm>
        </p:spPr>
        <p:txBody>
          <a:bodyPr>
            <a:normAutofit fontScale="85000" lnSpcReduction="20000"/>
          </a:bodyPr>
          <a:lstStyle/>
          <a:p>
            <a:r>
              <a:rPr lang="en-US" dirty="0" smtClean="0"/>
              <a:t>Contribute to the overall educational goals of the class</a:t>
            </a:r>
          </a:p>
          <a:p>
            <a:endParaRPr lang="en-US" dirty="0"/>
          </a:p>
          <a:p>
            <a:r>
              <a:rPr lang="en-US" dirty="0" smtClean="0"/>
              <a:t>Some Ideas:</a:t>
            </a:r>
          </a:p>
          <a:p>
            <a:pPr lvl="1"/>
            <a:r>
              <a:rPr lang="en-US" dirty="0" smtClean="0"/>
              <a:t>Participate in class discussion</a:t>
            </a:r>
          </a:p>
          <a:p>
            <a:pPr lvl="1"/>
            <a:r>
              <a:rPr lang="en-US" dirty="0"/>
              <a:t>Write up lecture </a:t>
            </a:r>
            <a:r>
              <a:rPr lang="en-US" dirty="0" smtClean="0"/>
              <a:t>notes</a:t>
            </a:r>
          </a:p>
          <a:p>
            <a:pPr lvl="1"/>
            <a:r>
              <a:rPr lang="en-US" dirty="0" smtClean="0"/>
              <a:t>Answer questions on Piazza</a:t>
            </a:r>
          </a:p>
          <a:p>
            <a:pPr lvl="1"/>
            <a:r>
              <a:rPr lang="en-US" dirty="0" smtClean="0"/>
              <a:t>Write up answers to questions posed in class</a:t>
            </a:r>
          </a:p>
          <a:p>
            <a:endParaRPr lang="en-US" dirty="0" smtClean="0"/>
          </a:p>
          <a:p>
            <a:r>
              <a:rPr lang="en-US" dirty="0" smtClean="0"/>
              <a:t>You’re welcome to think of other ideas</a:t>
            </a:r>
            <a:endParaRPr lang="en-US" dirty="0"/>
          </a:p>
        </p:txBody>
      </p:sp>
    </p:spTree>
    <p:extLst>
      <p:ext uri="{BB962C8B-B14F-4D97-AF65-F5344CB8AC3E}">
        <p14:creationId xmlns:p14="http://schemas.microsoft.com/office/powerpoint/2010/main" val="42178425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17204"/>
            <a:ext cx="8229600" cy="857250"/>
          </a:xfrm>
        </p:spPr>
        <p:txBody>
          <a:bodyPr/>
          <a:lstStyle/>
          <a:p>
            <a:r>
              <a:rPr lang="en-US" dirty="0" smtClean="0"/>
              <a:t>Setting Expectations</a:t>
            </a:r>
            <a:endParaRPr lang="en-US" dirty="0"/>
          </a:p>
        </p:txBody>
      </p:sp>
    </p:spTree>
    <p:extLst>
      <p:ext uri="{BB962C8B-B14F-4D97-AF65-F5344CB8AC3E}">
        <p14:creationId xmlns:p14="http://schemas.microsoft.com/office/powerpoint/2010/main" val="421341523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54200" y="914400"/>
            <a:ext cx="5422900" cy="3314700"/>
          </a:xfrm>
          <a:prstGeom prst="rect">
            <a:avLst/>
          </a:prstGeom>
        </p:spPr>
      </p:pic>
    </p:spTree>
    <p:extLst>
      <p:ext uri="{BB962C8B-B14F-4D97-AF65-F5344CB8AC3E}">
        <p14:creationId xmlns:p14="http://schemas.microsoft.com/office/powerpoint/2010/main" val="74514409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58900" y="828675"/>
            <a:ext cx="6413500" cy="3486150"/>
          </a:xfrm>
          <a:prstGeom prst="rect">
            <a:avLst/>
          </a:prstGeom>
        </p:spPr>
      </p:pic>
    </p:spTree>
    <p:extLst>
      <p:ext uri="{BB962C8B-B14F-4D97-AF65-F5344CB8AC3E}">
        <p14:creationId xmlns:p14="http://schemas.microsoft.com/office/powerpoint/2010/main" val="2054728036"/>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are in a 400-Level Course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You are more mature (or at least more experienced!)</a:t>
            </a:r>
          </a:p>
          <a:p>
            <a:r>
              <a:rPr lang="en-US" dirty="0" smtClean="0"/>
              <a:t>The staff is here to help, but upper-level courses evolve more rapidly (they have to)</a:t>
            </a:r>
          </a:p>
          <a:p>
            <a:r>
              <a:rPr lang="en-US" dirty="0" smtClean="0"/>
              <a:t>Corollary: There may be bugs. We will fix them</a:t>
            </a:r>
          </a:p>
          <a:p>
            <a:r>
              <a:rPr lang="en-US" dirty="0" smtClean="0"/>
              <a:t>Not everything may be completely specified. </a:t>
            </a:r>
            <a:r>
              <a:rPr lang="en-US" i="1" dirty="0" smtClean="0"/>
              <a:t>This is true in real life, too.</a:t>
            </a:r>
            <a:endParaRPr lang="en-US" dirty="0" smtClean="0"/>
          </a:p>
        </p:txBody>
      </p:sp>
    </p:spTree>
    <p:extLst>
      <p:ext uri="{BB962C8B-B14F-4D97-AF65-F5344CB8AC3E}">
        <p14:creationId xmlns:p14="http://schemas.microsoft.com/office/powerpoint/2010/main" val="4226122324"/>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Contract: What I Expect From You</a:t>
            </a:r>
            <a:endParaRPr lang="en-US" dirty="0"/>
          </a:p>
        </p:txBody>
      </p:sp>
      <p:sp>
        <p:nvSpPr>
          <p:cNvPr id="3" name="Content Placeholder 2"/>
          <p:cNvSpPr>
            <a:spLocks noGrp="1"/>
          </p:cNvSpPr>
          <p:nvPr>
            <p:ph idx="1"/>
          </p:nvPr>
        </p:nvSpPr>
        <p:spPr/>
        <p:txBody>
          <a:bodyPr>
            <a:noAutofit/>
          </a:bodyPr>
          <a:lstStyle/>
          <a:p>
            <a:r>
              <a:rPr lang="en-US" sz="2800" dirty="0" smtClean="0"/>
              <a:t>Effort, enthusiasm, thoughtful participation</a:t>
            </a:r>
          </a:p>
          <a:p>
            <a:r>
              <a:rPr lang="en-US" sz="2800" dirty="0" smtClean="0"/>
              <a:t>Desire to learn (not just “get the grade”)</a:t>
            </a:r>
          </a:p>
          <a:p>
            <a:r>
              <a:rPr lang="en-US" sz="2800" dirty="0" smtClean="0"/>
              <a:t>Prepare for class (do the readings if there are any; I will try to provide some)</a:t>
            </a:r>
          </a:p>
          <a:p>
            <a:r>
              <a:rPr lang="en-US" sz="2800" dirty="0" smtClean="0"/>
              <a:t>Do your best to learn the material</a:t>
            </a:r>
          </a:p>
          <a:p>
            <a:r>
              <a:rPr lang="en-US" sz="2800" dirty="0" smtClean="0"/>
              <a:t>Read, ask peers, use Piazza, think before asking</a:t>
            </a:r>
          </a:p>
          <a:p>
            <a:r>
              <a:rPr lang="en-US" sz="2800" dirty="0" smtClean="0"/>
              <a:t>A</a:t>
            </a:r>
            <a:r>
              <a:rPr lang="en-US" sz="2800" i="1" dirty="0" smtClean="0"/>
              <a:t>pply</a:t>
            </a:r>
            <a:r>
              <a:rPr lang="en-US" sz="2800" dirty="0" smtClean="0"/>
              <a:t> what you learn, not just regurgitate it</a:t>
            </a:r>
          </a:p>
          <a:p>
            <a:pPr lvl="1"/>
            <a:endParaRPr lang="en-US" dirty="0"/>
          </a:p>
        </p:txBody>
      </p:sp>
    </p:spTree>
    <p:extLst>
      <p:ext uri="{BB962C8B-B14F-4D97-AF65-F5344CB8AC3E}">
        <p14:creationId xmlns:p14="http://schemas.microsoft.com/office/powerpoint/2010/main" val="327547525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333" y="205979"/>
            <a:ext cx="8577467" cy="857250"/>
          </a:xfrm>
        </p:spPr>
        <p:txBody>
          <a:bodyPr>
            <a:normAutofit fontScale="90000"/>
          </a:bodyPr>
          <a:lstStyle/>
          <a:p>
            <a:r>
              <a:rPr lang="en-US" dirty="0" smtClean="0"/>
              <a:t>Contract: What You Can Expect from Us</a:t>
            </a:r>
            <a:endParaRPr lang="en-US" dirty="0"/>
          </a:p>
        </p:txBody>
      </p:sp>
      <p:sp>
        <p:nvSpPr>
          <p:cNvPr id="3" name="Content Placeholder 2"/>
          <p:cNvSpPr>
            <a:spLocks noGrp="1"/>
          </p:cNvSpPr>
          <p:nvPr>
            <p:ph idx="1"/>
          </p:nvPr>
        </p:nvSpPr>
        <p:spPr/>
        <p:txBody>
          <a:bodyPr>
            <a:noAutofit/>
          </a:bodyPr>
          <a:lstStyle/>
          <a:p>
            <a:r>
              <a:rPr lang="en-US" sz="2400" dirty="0" smtClean="0"/>
              <a:t>Availability during office hours</a:t>
            </a:r>
          </a:p>
          <a:p>
            <a:r>
              <a:rPr lang="en-US" sz="2400" dirty="0" smtClean="0"/>
              <a:t>“Timely” responses (me for concepts, material, exams, etc.; staff for assignments)</a:t>
            </a:r>
          </a:p>
          <a:p>
            <a:pPr lvl="1"/>
            <a:r>
              <a:rPr lang="en-US" sz="2400" dirty="0" smtClean="0"/>
              <a:t>Note: Last-minute requests cannot always be accommodated. Start early.</a:t>
            </a:r>
          </a:p>
          <a:p>
            <a:r>
              <a:rPr lang="en-US" sz="2400" dirty="0" smtClean="0"/>
              <a:t>Prepared lectures that start and end on time</a:t>
            </a:r>
          </a:p>
          <a:p>
            <a:r>
              <a:rPr lang="en-US" sz="2400" dirty="0" smtClean="0"/>
              <a:t>Notes from each lecture</a:t>
            </a:r>
          </a:p>
          <a:p>
            <a:r>
              <a:rPr lang="en-US" sz="2400" dirty="0" smtClean="0"/>
              <a:t>Exams that challenge you to apply what you learn</a:t>
            </a:r>
          </a:p>
          <a:p>
            <a:r>
              <a:rPr lang="en-US" sz="2400" dirty="0" smtClean="0"/>
              <a:t>Fair grading and timely feedback</a:t>
            </a:r>
            <a:endParaRPr lang="en-US" sz="2400" dirty="0"/>
          </a:p>
        </p:txBody>
      </p:sp>
    </p:spTree>
    <p:extLst>
      <p:ext uri="{BB962C8B-B14F-4D97-AF65-F5344CB8AC3E}">
        <p14:creationId xmlns:p14="http://schemas.microsoft.com/office/powerpoint/2010/main" val="64377498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420819"/>
            <a:ext cx="9144000" cy="2821858"/>
          </a:xfrm>
          <a:prstGeom prst="rect">
            <a:avLst/>
          </a:prstGeom>
        </p:spPr>
      </p:pic>
    </p:spTree>
    <p:extLst>
      <p:ext uri="{BB962C8B-B14F-4D97-AF65-F5344CB8AC3E}">
        <p14:creationId xmlns:p14="http://schemas.microsoft.com/office/powerpoint/2010/main" val="257024818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309064"/>
            <a:ext cx="9144000" cy="4487108"/>
          </a:xfrm>
          <a:prstGeom prst="rect">
            <a:avLst/>
          </a:prstGeom>
        </p:spPr>
      </p:pic>
    </p:spTree>
    <p:extLst>
      <p:ext uri="{BB962C8B-B14F-4D97-AF65-F5344CB8AC3E}">
        <p14:creationId xmlns:p14="http://schemas.microsoft.com/office/powerpoint/2010/main" val="1523379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46313" y="135304"/>
            <a:ext cx="2753905" cy="2743922"/>
          </a:xfrm>
          <a:prstGeom prst="rect">
            <a:avLst/>
          </a:prstGeom>
        </p:spPr>
      </p:pic>
      <p:pic>
        <p:nvPicPr>
          <p:cNvPr id="3" name="Picture 2"/>
          <p:cNvPicPr>
            <a:picLocks noChangeAspect="1"/>
          </p:cNvPicPr>
          <p:nvPr/>
        </p:nvPicPr>
        <p:blipFill>
          <a:blip r:embed="rId4"/>
          <a:stretch>
            <a:fillRect/>
          </a:stretch>
        </p:blipFill>
        <p:spPr>
          <a:xfrm>
            <a:off x="6174690" y="135302"/>
            <a:ext cx="2235200" cy="1676400"/>
          </a:xfrm>
          <a:prstGeom prst="rect">
            <a:avLst/>
          </a:prstGeom>
        </p:spPr>
      </p:pic>
      <p:pic>
        <p:nvPicPr>
          <p:cNvPr id="4" name="Picture 3"/>
          <p:cNvPicPr>
            <a:picLocks noChangeAspect="1"/>
          </p:cNvPicPr>
          <p:nvPr/>
        </p:nvPicPr>
        <p:blipFill>
          <a:blip r:embed="rId5"/>
          <a:stretch>
            <a:fillRect/>
          </a:stretch>
        </p:blipFill>
        <p:spPr>
          <a:xfrm>
            <a:off x="6349597" y="2366399"/>
            <a:ext cx="2247900" cy="1685925"/>
          </a:xfrm>
          <a:prstGeom prst="rect">
            <a:avLst/>
          </a:prstGeom>
        </p:spPr>
      </p:pic>
      <p:pic>
        <p:nvPicPr>
          <p:cNvPr id="5" name="Picture 4"/>
          <p:cNvPicPr>
            <a:picLocks noChangeAspect="1"/>
          </p:cNvPicPr>
          <p:nvPr/>
        </p:nvPicPr>
        <p:blipFill>
          <a:blip r:embed="rId6"/>
          <a:stretch>
            <a:fillRect/>
          </a:stretch>
        </p:blipFill>
        <p:spPr>
          <a:xfrm>
            <a:off x="3106868" y="4232258"/>
            <a:ext cx="4084847" cy="535283"/>
          </a:xfrm>
          <a:prstGeom prst="rect">
            <a:avLst/>
          </a:prstGeom>
        </p:spPr>
      </p:pic>
      <p:pic>
        <p:nvPicPr>
          <p:cNvPr id="6" name="Picture 5"/>
          <p:cNvPicPr>
            <a:picLocks noChangeAspect="1"/>
          </p:cNvPicPr>
          <p:nvPr/>
        </p:nvPicPr>
        <p:blipFill>
          <a:blip r:embed="rId7"/>
          <a:stretch>
            <a:fillRect/>
          </a:stretch>
        </p:blipFill>
        <p:spPr>
          <a:xfrm>
            <a:off x="1889678" y="2826427"/>
            <a:ext cx="4005488" cy="801098"/>
          </a:xfrm>
          <a:prstGeom prst="rect">
            <a:avLst/>
          </a:prstGeom>
        </p:spPr>
      </p:pic>
      <p:pic>
        <p:nvPicPr>
          <p:cNvPr id="8" name="Picture 7"/>
          <p:cNvPicPr>
            <a:picLocks noChangeAspect="1"/>
          </p:cNvPicPr>
          <p:nvPr/>
        </p:nvPicPr>
        <p:blipFill>
          <a:blip r:embed="rId8"/>
          <a:stretch>
            <a:fillRect/>
          </a:stretch>
        </p:blipFill>
        <p:spPr>
          <a:xfrm>
            <a:off x="3625199" y="1313121"/>
            <a:ext cx="2088159" cy="1566119"/>
          </a:xfrm>
          <a:prstGeom prst="rect">
            <a:avLst/>
          </a:prstGeom>
        </p:spPr>
      </p:pic>
      <p:pic>
        <p:nvPicPr>
          <p:cNvPr id="9" name="Picture 8"/>
          <p:cNvPicPr>
            <a:picLocks noChangeAspect="1"/>
          </p:cNvPicPr>
          <p:nvPr/>
        </p:nvPicPr>
        <p:blipFill>
          <a:blip r:embed="rId9"/>
          <a:stretch>
            <a:fillRect/>
          </a:stretch>
        </p:blipFill>
        <p:spPr>
          <a:xfrm>
            <a:off x="220663" y="3627525"/>
            <a:ext cx="2586221" cy="1292068"/>
          </a:xfrm>
          <a:prstGeom prst="rect">
            <a:avLst/>
          </a:prstGeom>
        </p:spPr>
      </p:pic>
    </p:spTree>
    <p:extLst>
      <p:ext uri="{BB962C8B-B14F-4D97-AF65-F5344CB8AC3E}">
        <p14:creationId xmlns:p14="http://schemas.microsoft.com/office/powerpoint/2010/main" val="355086962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for this Course</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Critical thinking</a:t>
            </a:r>
          </a:p>
          <a:p>
            <a:pPr lvl="1"/>
            <a:r>
              <a:rPr lang="en-US" dirty="0" smtClean="0"/>
              <a:t>	How to think like an attacker</a:t>
            </a:r>
          </a:p>
          <a:p>
            <a:pPr lvl="1"/>
            <a:r>
              <a:rPr lang="en-US" dirty="0" smtClean="0"/>
              <a:t>	How to reason about threats and risks</a:t>
            </a:r>
          </a:p>
          <a:p>
            <a:pPr lvl="1"/>
            <a:r>
              <a:rPr lang="en-US" dirty="0" smtClean="0"/>
              <a:t>	How to balance security costs and benefits</a:t>
            </a:r>
          </a:p>
          <a:p>
            <a:r>
              <a:rPr lang="en-US" dirty="0" smtClean="0"/>
              <a:t>Technical skills</a:t>
            </a:r>
          </a:p>
          <a:p>
            <a:pPr lvl="1"/>
            <a:r>
              <a:rPr lang="en-US" dirty="0" smtClean="0"/>
              <a:t>	How to protect yourself</a:t>
            </a:r>
          </a:p>
          <a:p>
            <a:pPr lvl="1"/>
            <a:r>
              <a:rPr lang="en-US" dirty="0" smtClean="0"/>
              <a:t>	How to manage and defend systems</a:t>
            </a:r>
          </a:p>
          <a:p>
            <a:pPr lvl="1"/>
            <a:r>
              <a:rPr lang="en-US" dirty="0" smtClean="0"/>
              <a:t>	How to design and program secure systems</a:t>
            </a:r>
          </a:p>
          <a:p>
            <a:r>
              <a:rPr lang="en-US" dirty="0" smtClean="0"/>
              <a:t>Learn to be a security-conscious citizen</a:t>
            </a:r>
          </a:p>
          <a:p>
            <a:r>
              <a:rPr lang="en-US" dirty="0" smtClean="0"/>
              <a:t>Learn to be a  1337 hax0r, but an ethical one!</a:t>
            </a:r>
            <a:endParaRPr lang="en-US" dirty="0"/>
          </a:p>
        </p:txBody>
      </p:sp>
    </p:spTree>
    <p:extLst>
      <p:ext uri="{BB962C8B-B14F-4D97-AF65-F5344CB8AC3E}">
        <p14:creationId xmlns:p14="http://schemas.microsoft.com/office/powerpoint/2010/main" val="301602143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You’ll Learn</a:t>
            </a:r>
            <a:endParaRPr lang="en-US" dirty="0"/>
          </a:p>
        </p:txBody>
      </p:sp>
      <p:sp>
        <p:nvSpPr>
          <p:cNvPr id="3" name="Content Placeholder 2"/>
          <p:cNvSpPr>
            <a:spLocks noGrp="1"/>
          </p:cNvSpPr>
          <p:nvPr>
            <p:ph idx="1"/>
          </p:nvPr>
        </p:nvSpPr>
        <p:spPr>
          <a:xfrm>
            <a:off x="457200" y="1143000"/>
            <a:ext cx="8229600" cy="3394472"/>
          </a:xfrm>
        </p:spPr>
        <p:txBody>
          <a:bodyPr>
            <a:normAutofit fontScale="92500" lnSpcReduction="20000"/>
          </a:bodyPr>
          <a:lstStyle/>
          <a:p>
            <a:r>
              <a:rPr lang="en-US" dirty="0" smtClean="0"/>
              <a:t>Design a secure system</a:t>
            </a:r>
          </a:p>
          <a:p>
            <a:r>
              <a:rPr lang="en-US" dirty="0" smtClean="0"/>
              <a:t>Probe systems for weaknesses</a:t>
            </a:r>
          </a:p>
          <a:p>
            <a:r>
              <a:rPr lang="en-US" dirty="0" smtClean="0"/>
              <a:t>Write code with fewer security bugs</a:t>
            </a:r>
          </a:p>
          <a:p>
            <a:r>
              <a:rPr lang="en-US" dirty="0"/>
              <a:t>U</a:t>
            </a:r>
            <a:r>
              <a:rPr lang="en-US" dirty="0" smtClean="0"/>
              <a:t>se crypto libraries correctly</a:t>
            </a:r>
          </a:p>
          <a:p>
            <a:pPr lvl="1"/>
            <a:r>
              <a:rPr lang="en-US" u="sng" dirty="0" smtClean="0"/>
              <a:t>NOT</a:t>
            </a:r>
            <a:r>
              <a:rPr lang="en-US" dirty="0" smtClean="0"/>
              <a:t> how to roll your own crypto code</a:t>
            </a:r>
          </a:p>
          <a:p>
            <a:r>
              <a:rPr lang="en-US" dirty="0" smtClean="0"/>
              <a:t>Reason about / protect / breach privacy</a:t>
            </a:r>
          </a:p>
          <a:p>
            <a:r>
              <a:rPr lang="en-US" dirty="0" smtClean="0"/>
              <a:t>Use your powers ethically</a:t>
            </a:r>
          </a:p>
          <a:p>
            <a:endParaRPr lang="en-US" dirty="0"/>
          </a:p>
        </p:txBody>
      </p:sp>
    </p:spTree>
    <p:extLst>
      <p:ext uri="{BB962C8B-B14F-4D97-AF65-F5344CB8AC3E}">
        <p14:creationId xmlns:p14="http://schemas.microsoft.com/office/powerpoint/2010/main" val="28467659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332</TotalTime>
  <Words>1430</Words>
  <Application>Microsoft Macintosh PowerPoint</Application>
  <PresentationFormat>On-screen Show (16:9)</PresentationFormat>
  <Paragraphs>306</Paragraphs>
  <Slides>47</Slides>
  <Notes>11</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Office Theme</vt:lpstr>
      <vt:lpstr>COS 432: Information Security</vt:lpstr>
      <vt:lpstr>PowerPoint Presentation</vt:lpstr>
      <vt:lpstr>PowerPoint Presentation</vt:lpstr>
      <vt:lpstr>PowerPoint Presentation</vt:lpstr>
      <vt:lpstr>PowerPoint Presentation</vt:lpstr>
      <vt:lpstr>PowerPoint Presentation</vt:lpstr>
      <vt:lpstr>PowerPoint Presentation</vt:lpstr>
      <vt:lpstr>Goals for this Course</vt:lpstr>
      <vt:lpstr>What You’ll Learn</vt:lpstr>
      <vt:lpstr>What is Computer Security?</vt:lpstr>
      <vt:lpstr>Meet the Adversary</vt:lpstr>
      <vt:lpstr>“Know your enemy.”</vt:lpstr>
      <vt:lpstr>The Security Mindset</vt:lpstr>
      <vt:lpstr>High-Level Approaches</vt:lpstr>
      <vt:lpstr>Why Study Attacks?</vt:lpstr>
      <vt:lpstr>PowerPoint Presentation</vt:lpstr>
      <vt:lpstr>Thinking as a Defender</vt:lpstr>
      <vt:lpstr>Threat</vt:lpstr>
      <vt:lpstr>Attacks</vt:lpstr>
      <vt:lpstr>Threat Models</vt:lpstr>
      <vt:lpstr>Assessing Risk</vt:lpstr>
      <vt:lpstr>Countermeasures</vt:lpstr>
      <vt:lpstr>PowerPoint Presentation</vt:lpstr>
      <vt:lpstr>Defense in Depth</vt:lpstr>
      <vt:lpstr>Security Costs</vt:lpstr>
      <vt:lpstr>Thought Exercise</vt:lpstr>
      <vt:lpstr>Thought Exercise</vt:lpstr>
      <vt:lpstr>To Learn More …</vt:lpstr>
      <vt:lpstr>Points of Vulnerability</vt:lpstr>
      <vt:lpstr>Course Logistics</vt:lpstr>
      <vt:lpstr>Course Structure</vt:lpstr>
      <vt:lpstr>Instructors</vt:lpstr>
      <vt:lpstr>Online Interaction and Participation</vt:lpstr>
      <vt:lpstr>Lecture Notes and Readings</vt:lpstr>
      <vt:lpstr>Collaboration Policies: Assignments</vt:lpstr>
      <vt:lpstr>Collaboration Policy: Exams</vt:lpstr>
      <vt:lpstr>Late Policy</vt:lpstr>
      <vt:lpstr>Classroom Policies</vt:lpstr>
      <vt:lpstr>Grading</vt:lpstr>
      <vt:lpstr>PowerPoint Presentation</vt:lpstr>
      <vt:lpstr>Class Participation</vt:lpstr>
      <vt:lpstr>Setting Expectations</vt:lpstr>
      <vt:lpstr>PowerPoint Presentation</vt:lpstr>
      <vt:lpstr>PowerPoint Presentation</vt:lpstr>
      <vt:lpstr>You are in a 400-Level Course</vt:lpstr>
      <vt:lpstr>Contract: What I Expect From You</vt:lpstr>
      <vt:lpstr>Contract: What You Can Expect from Us</vt:lpstr>
    </vt:vector>
  </TitlesOfParts>
  <Company>Georgia Tech</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COS 432: Information Security</dc:title>
  <dc:creator>Nick Feamster</dc:creator>
  <cp:lastModifiedBy>Nick Feamster</cp:lastModifiedBy>
  <cp:revision>51</cp:revision>
  <dcterms:created xsi:type="dcterms:W3CDTF">2016-09-14T10:07:08Z</dcterms:created>
  <dcterms:modified xsi:type="dcterms:W3CDTF">2016-09-18T14:46:18Z</dcterms:modified>
</cp:coreProperties>
</file>